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1" r:id="rId4"/>
    <p:sldId id="265" r:id="rId5"/>
    <p:sldId id="266" r:id="rId6"/>
    <p:sldId id="267" r:id="rId7"/>
    <p:sldId id="268" r:id="rId8"/>
    <p:sldId id="269" r:id="rId9"/>
    <p:sldId id="270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</p:sldIdLst>
  <p:sldSz cx="13580110" cy="9864725"/>
  <p:notesSz cx="6858000" cy="9144000"/>
  <p:custDataLst>
    <p:tags r:id="rId38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gs" Target="tags/tag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jpeg"/><Relationship Id="rId8" Type="http://schemas.openxmlformats.org/officeDocument/2006/relationships/image" Target="../media/image40.jpeg"/><Relationship Id="rId7" Type="http://schemas.openxmlformats.org/officeDocument/2006/relationships/image" Target="../media/image39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jpeg"/><Relationship Id="rId8" Type="http://schemas.openxmlformats.org/officeDocument/2006/relationships/image" Target="../media/image13.jpeg"/><Relationship Id="rId7" Type="http://schemas.openxmlformats.org/officeDocument/2006/relationships/image" Target="../media/image12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449705" y="3063240"/>
            <a:ext cx="9864725" cy="37414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r">
              <a:spcBef>
                <a:spcPts val="7140"/>
              </a:spcBef>
              <a:spcAft>
                <a:spcPts val="350"/>
              </a:spcAft>
            </a:pPr>
            <a:r>
              <a:rPr lang="zh-TW" sz="96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郑州城市职业学院 </a:t>
            </a:r>
            <a:r>
              <a:rPr lang="zh-CN" altLang="zh-TW" sz="96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集装箱商业效果图</a:t>
            </a:r>
            <a:endParaRPr lang="en-US" sz="96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08054"/>
            <a:ext cx="6743327" cy="64424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327" y="411033"/>
            <a:ext cx="5447680" cy="644845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82517"/>
            <a:ext cx="12191007" cy="637697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25925"/>
            <a:ext cx="12191007" cy="643356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25925"/>
            <a:ext cx="12202921" cy="645739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474485" y="515280"/>
            <a:ext cx="1265864" cy="1519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200" b="1">
                <a:latin typeface="Arial" panose="020B0604020202020204"/>
              </a:rPr>
              <a:t>DESIGN SKETCH</a:t>
            </a:r>
            <a:endParaRPr lang="en-US" sz="1200" b="1">
              <a:latin typeface="Arial" panose="020B060402020202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66819" y="783345"/>
            <a:ext cx="878658" cy="18764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200" b="1">
                <a:latin typeface="Microsoft JhengHei" panose="020B0604030504040204" charset="-120"/>
                <a:ea typeface="Microsoft JhengHei" panose="020B0604030504040204" charset="-120"/>
              </a:rPr>
              <a:t>立面图</a:t>
            </a:r>
            <a:r>
              <a:rPr lang="en-US" sz="1200" b="1">
                <a:latin typeface="Microsoft JhengHei" panose="020B0604030504040204" charset="-120"/>
              </a:rPr>
              <a:t>（</a:t>
            </a:r>
            <a:r>
              <a:rPr lang="zh-TW" sz="1200" b="1">
                <a:latin typeface="Microsoft JhengHei" panose="020B0604030504040204" charset="-120"/>
                <a:ea typeface="Microsoft JhengHei" panose="020B0604030504040204" charset="-120"/>
              </a:rPr>
              <a:t>北</a:t>
            </a:r>
            <a:r>
              <a:rPr lang="en-US" sz="1200" b="1">
                <a:latin typeface="Microsoft JhengHei" panose="020B0604030504040204" charset="-120"/>
              </a:rPr>
              <a:t>）</a:t>
            </a:r>
            <a:endParaRPr lang="en-US" sz="1200" b="1">
              <a:latin typeface="Microsoft JhengHei" panose="020B060403050404020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363632" y="3705256"/>
            <a:ext cx="405076" cy="128075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en-US" sz="1000">
                <a:solidFill>
                  <a:srgbClr val="A6A6A6"/>
                </a:solidFill>
                <a:latin typeface="Times New Roman" panose="02020603050405020304"/>
              </a:rPr>
              <a:t>IIIIF'W</a:t>
            </a:r>
            <a:endParaRPr lang="en-US" sz="1000">
              <a:solidFill>
                <a:srgbClr val="A6A6A6"/>
              </a:solidFill>
              <a:latin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48664" y="4175859"/>
            <a:ext cx="375291" cy="1102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700">
                <a:solidFill>
                  <a:srgbClr val="404040"/>
                </a:solidFill>
                <a:latin typeface="Arial" panose="020B0604020202020204"/>
              </a:rPr>
              <a:t>Blnlnnninffl</a:t>
            </a:r>
            <a:endParaRPr lang="en-US" sz="700">
              <a:solidFill>
                <a:srgbClr val="404040"/>
              </a:solidFill>
              <a:latin typeface="Arial" panose="020B06040202020202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02561" y="3038071"/>
            <a:ext cx="1551799" cy="494431"/>
          </a:xfrm>
          <a:prstGeom prst="rect">
            <a:avLst/>
          </a:prstGeom>
          <a:solidFill>
            <a:srgbClr val="6B7883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2225" b="1">
                <a:solidFill>
                  <a:srgbClr val="D9D9D9"/>
                </a:solidFill>
                <a:latin typeface="Arial" panose="020B0604020202020204"/>
              </a:rPr>
              <a:t>ILLBOAR?</a:t>
            </a:r>
            <a:endParaRPr lang="en-US" sz="2225" b="1">
              <a:solidFill>
                <a:srgbClr val="D9D9D9"/>
              </a:solidFill>
              <a:latin typeface="Arial" panose="020B060402020202020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0142"/>
            <a:ext cx="12191007" cy="590934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462571" y="503366"/>
            <a:ext cx="1265864" cy="45571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spcAft>
                <a:spcPts val="420"/>
              </a:spcAft>
            </a:pPr>
            <a:r>
              <a:rPr lang="en-US" sz="1200" b="1">
                <a:latin typeface="Arial" panose="020B0604020202020204"/>
              </a:rPr>
              <a:t>DESIGN SKETCH</a:t>
            </a:r>
            <a:endParaRPr lang="en-US" sz="1200" b="1">
              <a:latin typeface="Arial" panose="020B0604020202020204"/>
            </a:endParaRPr>
          </a:p>
          <a:p>
            <a:pPr indent="88900"/>
            <a:r>
              <a:rPr lang="zh-TW" sz="1200" b="1">
                <a:latin typeface="Microsoft JhengHei" panose="020B0604030504040204" charset="-120"/>
                <a:ea typeface="Microsoft JhengHei" panose="020B0604030504040204" charset="-120"/>
              </a:rPr>
              <a:t>立面图</a:t>
            </a:r>
            <a:r>
              <a:rPr lang="en-US" sz="1200" b="1">
                <a:latin typeface="Microsoft JhengHei" panose="020B0604030504040204" charset="-120"/>
              </a:rPr>
              <a:t>（</a:t>
            </a:r>
            <a:r>
              <a:rPr lang="zh-TW" sz="1200" b="1">
                <a:latin typeface="Microsoft JhengHei" panose="020B0604030504040204" charset="-120"/>
                <a:ea typeface="Microsoft JhengHei" panose="020B0604030504040204" charset="-120"/>
              </a:rPr>
              <a:t>东</a:t>
            </a:r>
            <a:r>
              <a:rPr lang="en-US" sz="1200" b="1">
                <a:latin typeface="Microsoft JhengHei" panose="020B0604030504040204" charset="-120"/>
              </a:rPr>
              <a:t>）</a:t>
            </a:r>
            <a:endParaRPr lang="en-US" sz="1200" b="1">
              <a:latin typeface="Microsoft JhengHei" panose="020B0604030504040204" charset="-12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25925"/>
            <a:ext cx="12191007" cy="643356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462571" y="503366"/>
            <a:ext cx="1265864" cy="1519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200" b="1">
                <a:latin typeface="Arial" panose="020B0604020202020204"/>
              </a:rPr>
              <a:t>DESIGN SKETCH</a:t>
            </a:r>
            <a:endParaRPr lang="en-US" sz="1200" b="1">
              <a:latin typeface="Arial" panose="020B060402020202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54905" y="771431"/>
            <a:ext cx="878658" cy="18764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200" b="1">
                <a:latin typeface="Microsoft JhengHei" panose="020B0604030504040204" charset="-120"/>
                <a:ea typeface="Microsoft JhengHei" panose="020B0604030504040204" charset="-120"/>
              </a:rPr>
              <a:t>立面图</a:t>
            </a:r>
            <a:r>
              <a:rPr lang="en-US" sz="1200" b="1">
                <a:latin typeface="Microsoft JhengHei" panose="020B0604030504040204" charset="-120"/>
              </a:rPr>
              <a:t>（</a:t>
            </a:r>
            <a:r>
              <a:rPr lang="zh-TW" sz="1200" b="1">
                <a:latin typeface="Microsoft JhengHei" panose="020B0604030504040204" charset="-120"/>
                <a:ea typeface="Microsoft JhengHei" panose="020B0604030504040204" charset="-120"/>
              </a:rPr>
              <a:t>南</a:t>
            </a:r>
            <a:r>
              <a:rPr lang="en-US" sz="1200" b="1">
                <a:latin typeface="Microsoft JhengHei" panose="020B0604030504040204" charset="-120"/>
              </a:rPr>
              <a:t>）</a:t>
            </a:r>
            <a:endParaRPr lang="en-US" sz="1200" b="1">
              <a:latin typeface="Microsoft JhengHei" panose="020B060403050404020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22918" y="2558532"/>
            <a:ext cx="905465" cy="13999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200" b="1" u="sng">
                <a:solidFill>
                  <a:srgbClr val="7F7F7F"/>
                </a:solidFill>
                <a:latin typeface="宋体" panose="02010600030101010101" pitchFamily="2" charset="-122"/>
              </a:rPr>
              <a:t>△</a:t>
            </a:r>
            <a:r>
              <a:rPr lang="en-US" sz="1000" b="1" u="sng">
                <a:solidFill>
                  <a:srgbClr val="7F7F7F"/>
                </a:solidFill>
                <a:latin typeface="Arial" panose="020B0604020202020204"/>
              </a:rPr>
              <a:t> cgi/ici?</a:t>
            </a:r>
            <a:endParaRPr lang="en-US" sz="1000" b="1" u="sng">
              <a:solidFill>
                <a:srgbClr val="7F7F7F"/>
              </a:solidFill>
              <a:latin typeface="Arial" panose="020B060402020202020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6D6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11856" cy="689523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25925"/>
            <a:ext cx="12191007" cy="643356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462571" y="503366"/>
            <a:ext cx="1265864" cy="1519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200" b="1">
                <a:latin typeface="Arial" panose="020B0604020202020204"/>
              </a:rPr>
              <a:t>DESIGN SKETCH</a:t>
            </a:r>
            <a:endParaRPr lang="en-US" sz="1200" b="1">
              <a:latin typeface="Arial" panose="020B060402020202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54905" y="771431"/>
            <a:ext cx="467625" cy="169775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200" b="1">
                <a:latin typeface="Microsoft JhengHei" panose="020B0604030504040204" charset="-120"/>
                <a:ea typeface="Microsoft JhengHei" panose="020B0604030504040204" charset="-120"/>
              </a:rPr>
              <a:t>立面图</a:t>
            </a:r>
            <a:endParaRPr lang="zh-TW" sz="1200" b="1"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936281" y="3708234"/>
            <a:ext cx="1000776" cy="250194"/>
          </a:xfrm>
          <a:prstGeom prst="rect">
            <a:avLst/>
          </a:prstGeom>
          <a:solidFill>
            <a:srgbClr val="4C494A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en-US" sz="1800" b="1">
                <a:solidFill>
                  <a:srgbClr val="D9D9D9"/>
                </a:solidFill>
                <a:latin typeface="Arial" panose="020B0604020202020204"/>
              </a:rPr>
              <a:t>SIGNBOARD</a:t>
            </a:r>
            <a:endParaRPr lang="en-US" sz="1800" b="1">
              <a:solidFill>
                <a:srgbClr val="D9D9D9"/>
              </a:solidFill>
              <a:latin typeface="Arial" panose="020B060402020202020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22947"/>
            <a:ext cx="12191007" cy="643654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22947"/>
            <a:ext cx="12191007" cy="643654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185" y="690880"/>
            <a:ext cx="12213590" cy="76593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5070451"/>
            <a:ext cx="6497053" cy="151597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465774" y="505326"/>
            <a:ext cx="1155032" cy="15125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endParaRPr lang="en-US" sz="1200" b="1">
              <a:latin typeface="Arial" panose="020B06040202020202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094011" y="4139994"/>
            <a:ext cx="2031618" cy="194567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en-US" sz="1400">
                <a:solidFill>
                  <a:srgbClr val="6F309F"/>
                </a:solidFill>
                <a:latin typeface="微软雅黑" panose="020B0503020204020204" charset="-122"/>
              </a:rPr>
              <a:t>•</a:t>
            </a:r>
            <a:endParaRPr lang="zh-TW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C7D8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2932" y="1941983"/>
            <a:ext cx="1340326" cy="14207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911" y="422947"/>
            <a:ext cx="2755114" cy="14803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479" y="1584562"/>
            <a:ext cx="768453" cy="17990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197" y="2198134"/>
            <a:ext cx="5983810" cy="11884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896" y="425925"/>
            <a:ext cx="5942111" cy="17602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7" y="1596476"/>
            <a:ext cx="6317401" cy="19628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510100"/>
            <a:ext cx="2615124" cy="123012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559309"/>
            <a:ext cx="12191007" cy="30619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2932" y="428904"/>
            <a:ext cx="8712118" cy="295765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2898082"/>
            <a:ext cx="1361175" cy="381248"/>
          </a:xfrm>
          <a:prstGeom prst="rect">
            <a:avLst/>
          </a:prstGeom>
          <a:solidFill>
            <a:srgbClr val="283459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en-US" sz="3700">
                <a:solidFill>
                  <a:srgbClr val="D9D9D9"/>
                </a:solidFill>
                <a:latin typeface="Arial" panose="020B0604020202020204"/>
              </a:rPr>
              <a:t>NAME</a:t>
            </a:r>
            <a:endParaRPr lang="en-US" sz="3700">
              <a:solidFill>
                <a:srgbClr val="D9D9D9"/>
              </a:solidFill>
              <a:latin typeface="Arial" panose="020B060402020202020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22947"/>
            <a:ext cx="12191007" cy="643654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57547" y="455710"/>
            <a:ext cx="7869202" cy="64722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179" y="488474"/>
            <a:ext cx="1045454" cy="639484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" y="0"/>
            <a:ext cx="3297201" cy="687736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25925"/>
            <a:ext cx="12191007" cy="643356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462571" y="503366"/>
            <a:ext cx="1265864" cy="1519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200" b="1">
                <a:latin typeface="Arial" panose="020B0604020202020204"/>
              </a:rPr>
              <a:t>DESIGN SKETCH</a:t>
            </a:r>
            <a:endParaRPr lang="en-US" sz="1200" b="1">
              <a:latin typeface="Arial" panose="020B060402020202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81271" y="774410"/>
            <a:ext cx="628464" cy="169775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200" b="1">
                <a:latin typeface="Microsoft JhengHei" panose="020B0604030504040204" charset="-120"/>
                <a:ea typeface="Microsoft JhengHei" panose="020B0604030504040204" charset="-120"/>
              </a:rPr>
              <a:t>活动栈台</a:t>
            </a:r>
            <a:endParaRPr lang="zh-TW" sz="1200" b="1"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327114" y="3821417"/>
            <a:ext cx="565915" cy="160839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en-US" sz="1100">
                <a:solidFill>
                  <a:srgbClr val="404040"/>
                </a:solidFill>
                <a:latin typeface="Arial" panose="020B0604020202020204"/>
              </a:rPr>
              <a:t>iiiiiiiniiiiiiii</a:t>
            </a:r>
            <a:endParaRPr lang="en-US" sz="1100">
              <a:solidFill>
                <a:srgbClr val="404040"/>
              </a:solidFill>
              <a:latin typeface="Arial" panose="020B06040202020202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39700" y="3863116"/>
            <a:ext cx="134032" cy="1191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en-US" sz="1000" baseline="30000">
                <a:solidFill>
                  <a:srgbClr val="404040"/>
                </a:solidFill>
                <a:latin typeface="Arial" panose="020B0604020202020204"/>
              </a:rPr>
              <a:t>1</a:t>
            </a:r>
            <a:r>
              <a:rPr lang="en-US" sz="1000">
                <a:solidFill>
                  <a:srgbClr val="404040"/>
                </a:solidFill>
                <a:latin typeface="Arial" panose="020B0604020202020204"/>
              </a:rPr>
              <a:t> .</a:t>
            </a:r>
            <a:endParaRPr lang="en-US" sz="1000">
              <a:solidFill>
                <a:srgbClr val="404040"/>
              </a:solidFill>
              <a:latin typeface="Arial" panose="020B06040202020202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4938355"/>
            <a:ext cx="726754" cy="16679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550" b="1">
                <a:solidFill>
                  <a:srgbClr val="7F7F7F"/>
                </a:solidFill>
                <a:latin typeface="Times New Roman" panose="02020603050405020304"/>
              </a:rPr>
              <a:t>lllllulULuIlliUlllJlllllI</a:t>
            </a:r>
            <a:endParaRPr lang="en-US" sz="550" b="1">
              <a:solidFill>
                <a:srgbClr val="7F7F7F"/>
              </a:solidFill>
              <a:latin typeface="Times New Roman" panose="0202060305040502030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D7BD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9867" y="598678"/>
            <a:ext cx="3666535" cy="5778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766"/>
            <a:ext cx="12191007" cy="447073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480442" y="521237"/>
            <a:ext cx="1247993" cy="4229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spcAft>
                <a:spcPts val="490"/>
              </a:spcAft>
            </a:pPr>
            <a:r>
              <a:rPr lang="en-US" sz="1200" b="1">
                <a:latin typeface="Arial" panose="020B0604020202020204"/>
              </a:rPr>
              <a:t>DESIGN SKETCH</a:t>
            </a:r>
            <a:endParaRPr lang="en-US" sz="1200" b="1">
              <a:latin typeface="Arial" panose="020B0604020202020204"/>
            </a:endParaRPr>
          </a:p>
          <a:p>
            <a:pPr indent="0" algn="ctr"/>
            <a:r>
              <a:rPr lang="zh-TW" sz="1200" b="1">
                <a:latin typeface="Microsoft JhengHei" panose="020B0604030504040204" charset="-120"/>
                <a:ea typeface="Microsoft JhengHei" panose="020B0604030504040204" charset="-120"/>
              </a:rPr>
              <a:t>活动栈台</a:t>
            </a:r>
            <a:endParaRPr lang="zh-TW" sz="1200" b="1"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0745" y="717818"/>
            <a:ext cx="2406629" cy="4080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302" y="422947"/>
            <a:ext cx="300828" cy="5271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403" y="422947"/>
            <a:ext cx="265086" cy="3276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5414" y="542087"/>
            <a:ext cx="330614" cy="37529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8955" y="488474"/>
            <a:ext cx="979927" cy="55102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25873"/>
            <a:ext cx="12191007" cy="573361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462571" y="470603"/>
            <a:ext cx="1265864" cy="47358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spcAft>
                <a:spcPts val="490"/>
              </a:spcAft>
            </a:pPr>
            <a:r>
              <a:rPr lang="en-US" sz="1200" b="1">
                <a:latin typeface="Arial" panose="020B0604020202020204"/>
              </a:rPr>
              <a:t>DESIGN SKETCH</a:t>
            </a:r>
            <a:endParaRPr lang="en-US" sz="1200" b="1">
              <a:latin typeface="Arial" panose="020B0604020202020204"/>
            </a:endParaRPr>
          </a:p>
          <a:p>
            <a:pPr indent="0" algn="ctr"/>
            <a:r>
              <a:rPr lang="zh-TW" sz="1200" b="1">
                <a:latin typeface="Microsoft JhengHei" panose="020B0604030504040204" charset="-120"/>
                <a:ea typeface="Microsoft JhengHei" panose="020B0604030504040204" charset="-120"/>
              </a:rPr>
              <a:t>休闲栈台</a:t>
            </a:r>
            <a:endParaRPr lang="zh-TW" sz="1200" b="1"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22947"/>
            <a:ext cx="12191007" cy="643654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25925"/>
            <a:ext cx="12191007" cy="643356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462571" y="503366"/>
            <a:ext cx="1265864" cy="1519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200" b="1">
                <a:latin typeface="Arial" panose="020B0604020202020204"/>
              </a:rPr>
              <a:t>DESIGN SKETCH</a:t>
            </a:r>
            <a:endParaRPr lang="en-US" sz="1200" b="1">
              <a:latin typeface="Arial" panose="020B060402020202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81271" y="771431"/>
            <a:ext cx="628464" cy="17275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200" b="1">
                <a:latin typeface="Microsoft JhengHei" panose="020B0604030504040204" charset="-120"/>
                <a:ea typeface="Microsoft JhengHei" panose="020B0604030504040204" charset="-120"/>
              </a:rPr>
              <a:t>休闲栈台</a:t>
            </a:r>
            <a:endParaRPr lang="zh-TW" sz="1200" b="1"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46410" y="3091684"/>
            <a:ext cx="265087" cy="9233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550" b="1">
                <a:solidFill>
                  <a:srgbClr val="362814"/>
                </a:solidFill>
                <a:latin typeface="Arial" panose="020B0604020202020204"/>
              </a:rPr>
              <a:t>I </a:t>
            </a:r>
            <a:r>
              <a:rPr lang="en-US" sz="550" b="1">
                <a:solidFill>
                  <a:srgbClr val="404040"/>
                </a:solidFill>
                <a:latin typeface="Arial" panose="020B0604020202020204"/>
              </a:rPr>
              <a:t>HI lit ■</a:t>
            </a:r>
            <a:endParaRPr lang="en-US" sz="550" b="1">
              <a:solidFill>
                <a:srgbClr val="404040"/>
              </a:solidFill>
              <a:latin typeface="Arial" panose="020B060402020202020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22947"/>
            <a:ext cx="12191007" cy="643654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22947"/>
            <a:ext cx="12191007" cy="643654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7699" y="446522"/>
            <a:ext cx="9252718" cy="641244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309197" y="2170486"/>
            <a:ext cx="275679" cy="108719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600">
                <a:latin typeface="Microsoft JhengHei" panose="020B0604030504040204" charset="-120"/>
              </a:rPr>
              <a:t>+0.160</a:t>
            </a:r>
            <a:endParaRPr lang="en-US" sz="600">
              <a:latin typeface="Microsoft JhengHei" panose="020B060403050404020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338496" y="4931159"/>
            <a:ext cx="283445" cy="104835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en-US" sz="600">
                <a:latin typeface="Microsoft JhengHei" panose="020B0604030504040204" charset="-120"/>
              </a:rPr>
              <a:t>+0.050</a:t>
            </a:r>
            <a:endParaRPr lang="en-US" sz="600">
              <a:latin typeface="Microsoft JhengHei" panose="020B060403050404020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04789" y="6317319"/>
            <a:ext cx="248500" cy="10483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en-US" sz="600">
                <a:latin typeface="Microsoft JhengHei" panose="020B0604030504040204" charset="-120"/>
              </a:rPr>
              <a:t>28500</a:t>
            </a:r>
            <a:endParaRPr lang="en-US" sz="600">
              <a:latin typeface="Microsoft JhengHei" panose="020B060403050404020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03908" y="481467"/>
            <a:ext cx="1098833" cy="32615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TW" sz="1200" b="1">
                <a:latin typeface="Microsoft JhengHei" panose="020B0604030504040204" charset="-120"/>
                <a:ea typeface="Microsoft JhengHei" panose="020B0604030504040204" charset="-120"/>
              </a:rPr>
              <a:t>，层平面布置</a:t>
            </a:r>
            <a:endParaRPr lang="zh-TW" sz="1200" b="1">
              <a:latin typeface="Microsoft JhengHei" panose="020B0604030504040204" charset="-120"/>
              <a:ea typeface="Microsoft JhengHei" panose="020B0604030504040204" charset="-120"/>
            </a:endParaRPr>
          </a:p>
          <a:p>
            <a:pPr indent="0" algn="ctr"/>
            <a:r>
              <a:rPr lang="zh-TW" sz="600">
                <a:latin typeface="Microsoft JhengHei" panose="020B0604030504040204" charset="-120"/>
                <a:ea typeface="Microsoft JhengHei" panose="020B0604030504040204" charset="-120"/>
              </a:rPr>
              <a:t>28500</a:t>
            </a:r>
            <a:endParaRPr lang="zh-TW" sz="600"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522394" y="4880682"/>
            <a:ext cx="625132" cy="1118247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/>
            <a:r>
              <a:rPr lang="zh-TW" sz="1200" b="1">
                <a:latin typeface="Microsoft JhengHei" panose="020B0604030504040204" charset="-120"/>
                <a:ea typeface="Microsoft JhengHei" panose="020B0604030504040204" charset="-120"/>
              </a:rPr>
              <a:t>一层业态</a:t>
            </a:r>
            <a:endParaRPr lang="zh-TW" sz="1200" b="1">
              <a:latin typeface="Microsoft JhengHei" panose="020B0604030504040204" charset="-120"/>
              <a:ea typeface="Microsoft JhengHei" panose="020B0604030504040204" charset="-120"/>
            </a:endParaRPr>
          </a:p>
          <a:p>
            <a:pPr indent="0" algn="just">
              <a:lnSpc>
                <a:spcPct val="89000"/>
              </a:lnSpc>
            </a:pPr>
            <a:r>
              <a:rPr lang="zh-TW" sz="1200" b="1">
                <a:latin typeface="Arial" panose="020B0604020202020204"/>
                <a:ea typeface="Arial" panose="020B0604020202020204"/>
              </a:rPr>
              <a:t>180</a:t>
            </a:r>
            <a:r>
              <a:rPr lang="zh-CN" sz="1200" b="1">
                <a:latin typeface="Microsoft JhengHei" panose="020B0604030504040204" charset="-120"/>
                <a:ea typeface="Microsoft JhengHei" panose="020B0604030504040204" charset="-120"/>
              </a:rPr>
              <a:t>肝</a:t>
            </a:r>
            <a:endParaRPr lang="zh-CN" sz="1200" b="1">
              <a:latin typeface="Microsoft JhengHei" panose="020B0604030504040204" charset="-120"/>
              <a:ea typeface="Microsoft JhengHei" panose="020B0604030504040204" charset="-120"/>
            </a:endParaRPr>
          </a:p>
          <a:p>
            <a:pPr indent="0" algn="just">
              <a:lnSpc>
                <a:spcPts val="1200"/>
              </a:lnSpc>
            </a:pPr>
            <a:r>
              <a:rPr lang="zh-TW" sz="1000" b="1">
                <a:latin typeface="Arial" panose="020B0604020202020204"/>
                <a:ea typeface="Arial" panose="020B0604020202020204"/>
              </a:rPr>
              <a:t>•</a:t>
            </a:r>
            <a:r>
              <a:rPr lang="zh-TW" sz="1000" b="1">
                <a:latin typeface="Microsoft JhengHei" panose="020B0604030504040204" charset="-120"/>
                <a:ea typeface="Microsoft JhengHei" panose="020B0604030504040204" charset="-120"/>
              </a:rPr>
              <a:t>咖啡书吧 </a:t>
            </a:r>
            <a:r>
              <a:rPr lang="zh-TW" sz="1000" b="1">
                <a:latin typeface="Arial" panose="020B0604020202020204"/>
                <a:ea typeface="Arial" panose="020B0604020202020204"/>
              </a:rPr>
              <a:t>•</a:t>
            </a:r>
            <a:r>
              <a:rPr lang="zh-TW" sz="1000" b="1">
                <a:latin typeface="Microsoft JhengHei" panose="020B0604030504040204" charset="-120"/>
                <a:ea typeface="Microsoft JhengHei" panose="020B0604030504040204" charset="-120"/>
              </a:rPr>
              <a:t>快餐零售 </a:t>
            </a:r>
            <a:r>
              <a:rPr lang="zh-TW" sz="1000" b="1">
                <a:latin typeface="Arial" panose="020B0604020202020204"/>
                <a:ea typeface="Arial" panose="020B0604020202020204"/>
              </a:rPr>
              <a:t>•</a:t>
            </a:r>
            <a:r>
              <a:rPr lang="zh-TW" sz="1000" b="1">
                <a:latin typeface="Microsoft JhengHei" panose="020B0604030504040204" charset="-120"/>
                <a:ea typeface="Microsoft JhengHei" panose="020B0604030504040204" charset="-120"/>
              </a:rPr>
              <a:t>便利百货 </a:t>
            </a:r>
            <a:r>
              <a:rPr lang="zh-TW" sz="1000" b="1">
                <a:latin typeface="Arial" panose="020B0604020202020204"/>
                <a:ea typeface="Arial" panose="020B0604020202020204"/>
              </a:rPr>
              <a:t>•</a:t>
            </a:r>
            <a:r>
              <a:rPr lang="zh-TW" sz="1000" b="1">
                <a:latin typeface="Microsoft JhengHei" panose="020B0604030504040204" charset="-120"/>
                <a:ea typeface="Microsoft JhengHei" panose="020B0604030504040204" charset="-120"/>
              </a:rPr>
              <a:t>轻食饮品 </a:t>
            </a:r>
            <a:r>
              <a:rPr lang="zh-TW" sz="1000" b="1">
                <a:latin typeface="Arial" panose="020B0604020202020204"/>
                <a:ea typeface="Arial" panose="020B0604020202020204"/>
              </a:rPr>
              <a:t>•</a:t>
            </a:r>
            <a:r>
              <a:rPr lang="zh-TW" sz="1000" b="1">
                <a:latin typeface="Microsoft JhengHei" panose="020B0604030504040204" charset="-120"/>
                <a:ea typeface="Microsoft JhengHei" panose="020B0604030504040204" charset="-120"/>
              </a:rPr>
              <a:t>休闲广场</a:t>
            </a:r>
            <a:endParaRPr lang="zh-TW" sz="1000" b="1"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043403" y="1941401"/>
            <a:ext cx="271797" cy="10095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en-US" sz="600">
                <a:latin typeface="Microsoft JhengHei" panose="020B0604030504040204" charset="-120"/>
              </a:rPr>
              <a:t>+0.160</a:t>
            </a:r>
            <a:endParaRPr lang="en-US" sz="600">
              <a:latin typeface="Microsoft JhengHei" panose="020B060403050404020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13080" y="1910338"/>
            <a:ext cx="318390" cy="11260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en-US" sz="600">
                <a:latin typeface="Microsoft JhengHei" panose="020B0604030504040204" charset="-120"/>
              </a:rPr>
              <a:t>+ 0.000</a:t>
            </a:r>
            <a:endParaRPr lang="en-US" sz="600">
              <a:latin typeface="Microsoft JhengHei" panose="020B060403050404020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76061" y="2050119"/>
            <a:ext cx="388280" cy="244617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TW" sz="550">
                <a:latin typeface="MingLiU"/>
                <a:ea typeface="MingLiU"/>
              </a:rPr>
              <a:t>庵食</a:t>
            </a:r>
            <a:r>
              <a:rPr lang="en-US" sz="600">
                <a:latin typeface="Microsoft JhengHei" panose="020B0604030504040204" charset="-120"/>
              </a:rPr>
              <a:t>54 m</a:t>
            </a:r>
            <a:r>
              <a:rPr lang="en-US" sz="600" baseline="30000">
                <a:latin typeface="Microsoft JhengHei" panose="020B0604030504040204" charset="-120"/>
              </a:rPr>
              <a:t>2</a:t>
            </a:r>
            <a:endParaRPr lang="en-US" sz="600" baseline="30000">
              <a:latin typeface="Microsoft JhengHei" panose="020B0604030504040204" charset="-120"/>
            </a:endParaRPr>
          </a:p>
          <a:p>
            <a:pPr indent="0"/>
            <a:r>
              <a:rPr lang="en-US" sz="600">
                <a:latin typeface="Microsoft JhengHei" panose="020B0604030504040204" charset="-120"/>
              </a:rPr>
              <a:t>+0.200</a:t>
            </a:r>
            <a:endParaRPr lang="en-US" sz="600">
              <a:latin typeface="Microsoft JhengHei" panose="020B060403050404020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297549" y="2877156"/>
            <a:ext cx="318389" cy="1378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en-US" sz="600">
                <a:latin typeface="Microsoft JhengHei" panose="020B0604030504040204" charset="-120"/>
              </a:rPr>
              <a:t>+0.200</a:t>
            </a:r>
            <a:endParaRPr lang="en-US" sz="600">
              <a:latin typeface="Microsoft JhengHei" panose="020B0604030504040204" charset="-12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160D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7" y="1438616"/>
            <a:ext cx="12196964" cy="377971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474485" y="515280"/>
            <a:ext cx="1268842" cy="440819"/>
          </a:xfrm>
          <a:prstGeom prst="rect">
            <a:avLst/>
          </a:prstGeom>
          <a:solidFill>
            <a:srgbClr val="281E2E"/>
          </a:solidFill>
        </p:spPr>
        <p:txBody>
          <a:bodyPr lIns="0" tIns="0" rIns="0" bIns="0">
            <a:noAutofit/>
          </a:bodyPr>
          <a:p>
            <a:pPr indent="0" algn="ctr">
              <a:spcAft>
                <a:spcPts val="490"/>
              </a:spcAft>
            </a:pPr>
            <a:r>
              <a:rPr lang="en-US" sz="1200" b="1">
                <a:solidFill>
                  <a:srgbClr val="FFFFFF"/>
                </a:solidFill>
                <a:latin typeface="Arial" panose="020B0604020202020204"/>
              </a:rPr>
              <a:t>DESIGN SKETCH</a:t>
            </a:r>
            <a:endParaRPr lang="en-US" sz="1200" b="1">
              <a:solidFill>
                <a:srgbClr val="FFFFFF"/>
              </a:solidFill>
              <a:latin typeface="Arial" panose="020B0604020202020204"/>
            </a:endParaRPr>
          </a:p>
          <a:p>
            <a:pPr indent="0" algn="ctr"/>
            <a:r>
              <a:rPr lang="zh-TW" sz="1200" b="1">
                <a:solidFill>
                  <a:srgbClr val="FFFFFF"/>
                </a:solidFill>
                <a:latin typeface="Microsoft JhengHei" panose="020B0604030504040204" charset="-120"/>
                <a:ea typeface="Microsoft JhengHei" panose="020B0604030504040204" charset="-120"/>
              </a:rPr>
              <a:t>景观夜景</a:t>
            </a:r>
            <a:endParaRPr lang="zh-TW" sz="1200" b="1">
              <a:solidFill>
                <a:srgbClr val="FFFFFF"/>
              </a:solidFill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E3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527577" cy="747603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22947"/>
            <a:ext cx="12191007" cy="643654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8558" y="444634"/>
            <a:ext cx="9213595" cy="641433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301128" y="2180641"/>
            <a:ext cx="274513" cy="1043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600">
                <a:latin typeface="Microsoft JhengHei" panose="020B0604030504040204" charset="-120"/>
              </a:rPr>
              <a:t>+0.160</a:t>
            </a:r>
            <a:endParaRPr lang="en-US" sz="600">
              <a:latin typeface="Microsoft JhengHei" panose="020B060403050404020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30535" y="2207705"/>
            <a:ext cx="282246" cy="10052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600">
                <a:latin typeface="Microsoft JhengHei" panose="020B0604030504040204" charset="-120"/>
              </a:rPr>
              <a:t>+0.230</a:t>
            </a:r>
            <a:endParaRPr lang="en-US" sz="600">
              <a:latin typeface="Microsoft JhengHei" panose="020B060403050404020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07309" y="6309939"/>
            <a:ext cx="247449" cy="10439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600">
                <a:latin typeface="Microsoft JhengHei" panose="020B0604030504040204" charset="-120"/>
                <a:ea typeface="Microsoft JhengHei" panose="020B0604030504040204" charset="-120"/>
              </a:rPr>
              <a:t>28500</a:t>
            </a:r>
            <a:endParaRPr lang="zh-CN" sz="600"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08546" y="483298"/>
            <a:ext cx="2261835" cy="34410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/>
            <a:r>
              <a:rPr lang="zh-CN" sz="1200" b="1">
                <a:latin typeface="Microsoft JhengHei" panose="020B0604030504040204" charset="-120"/>
                <a:ea typeface="Microsoft JhengHei" panose="020B0604030504040204" charset="-120"/>
              </a:rPr>
              <a:t>「</a:t>
            </a:r>
            <a:r>
              <a:rPr lang="zh-TW" sz="1200" b="1">
                <a:latin typeface="Microsoft JhengHei" panose="020B0604030504040204" charset="-120"/>
                <a:ea typeface="Microsoft JhengHei" panose="020B0604030504040204" charset="-120"/>
              </a:rPr>
              <a:t>一层平面尺寸  @   </a:t>
            </a:r>
            <a:r>
              <a:rPr lang="zh-TW" sz="600">
                <a:latin typeface="Microsoft JhengHei" panose="020B0604030504040204" charset="-120"/>
                <a:ea typeface="Microsoft JhengHei" panose="020B0604030504040204" charset="-120"/>
              </a:rPr>
              <a:t>（8）</a:t>
            </a:r>
            <a:endParaRPr lang="zh-TW" sz="600">
              <a:latin typeface="Microsoft JhengHei" panose="020B0604030504040204" charset="-120"/>
              <a:ea typeface="Microsoft JhengHei" panose="020B0604030504040204" charset="-120"/>
            </a:endParaRPr>
          </a:p>
          <a:p>
            <a:pPr marL="207645" indent="0" algn="ctr"/>
            <a:r>
              <a:rPr lang="zh-TW" sz="600">
                <a:latin typeface="Microsoft JhengHei" panose="020B0604030504040204" charset="-120"/>
                <a:ea typeface="Microsoft JhengHei" panose="020B0604030504040204" charset="-120"/>
              </a:rPr>
              <a:t>28500 </a:t>
            </a:r>
            <a:r>
              <a:rPr lang="en-US" sz="600">
                <a:latin typeface="Microsoft JhengHei" panose="020B0604030504040204" charset="-120"/>
              </a:rPr>
              <a:t>T              ]</a:t>
            </a:r>
            <a:endParaRPr lang="en-US" sz="600">
              <a:latin typeface="Microsoft JhengHei" panose="020B060403050404020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520432" y="4883243"/>
            <a:ext cx="626355" cy="111738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/>
            <a:r>
              <a:rPr lang="zh-TW" sz="1200" b="1">
                <a:latin typeface="Microsoft JhengHei" panose="020B0604030504040204" charset="-120"/>
                <a:ea typeface="Microsoft JhengHei" panose="020B0604030504040204" charset="-120"/>
              </a:rPr>
              <a:t>—层业态</a:t>
            </a:r>
            <a:endParaRPr lang="zh-TW" sz="1200" b="1">
              <a:latin typeface="Microsoft JhengHei" panose="020B0604030504040204" charset="-120"/>
              <a:ea typeface="Microsoft JhengHei" panose="020B0604030504040204" charset="-120"/>
            </a:endParaRPr>
          </a:p>
          <a:p>
            <a:pPr indent="0" algn="just">
              <a:lnSpc>
                <a:spcPct val="89000"/>
              </a:lnSpc>
            </a:pPr>
            <a:r>
              <a:rPr lang="zh-TW" sz="1200" b="1">
                <a:latin typeface="Arial" panose="020B0604020202020204"/>
                <a:ea typeface="Arial" panose="020B0604020202020204"/>
              </a:rPr>
              <a:t>180</a:t>
            </a:r>
            <a:r>
              <a:rPr lang="zh-CN" sz="1200" b="1">
                <a:latin typeface="Microsoft JhengHei" panose="020B0604030504040204" charset="-120"/>
                <a:ea typeface="Microsoft JhengHei" panose="020B0604030504040204" charset="-120"/>
              </a:rPr>
              <a:t>肝</a:t>
            </a:r>
            <a:endParaRPr lang="zh-CN" sz="1200" b="1">
              <a:latin typeface="Microsoft JhengHei" panose="020B0604030504040204" charset="-120"/>
              <a:ea typeface="Microsoft JhengHei" panose="020B0604030504040204" charset="-120"/>
            </a:endParaRPr>
          </a:p>
          <a:p>
            <a:pPr indent="0" algn="just">
              <a:lnSpc>
                <a:spcPts val="1200"/>
              </a:lnSpc>
            </a:pPr>
            <a:r>
              <a:rPr lang="zh-TW" sz="1000" b="1">
                <a:latin typeface="Arial" panose="020B0604020202020204"/>
                <a:ea typeface="Arial" panose="020B0604020202020204"/>
              </a:rPr>
              <a:t>•</a:t>
            </a:r>
            <a:r>
              <a:rPr lang="zh-TW" sz="1000" b="1">
                <a:latin typeface="Microsoft JhengHei" panose="020B0604030504040204" charset="-120"/>
                <a:ea typeface="Microsoft JhengHei" panose="020B0604030504040204" charset="-120"/>
              </a:rPr>
              <a:t>咖啡书吧 </a:t>
            </a:r>
            <a:r>
              <a:rPr lang="zh-TW" sz="1000" b="1">
                <a:latin typeface="Arial" panose="020B0604020202020204"/>
                <a:ea typeface="Arial" panose="020B0604020202020204"/>
              </a:rPr>
              <a:t>•</a:t>
            </a:r>
            <a:r>
              <a:rPr lang="zh-TW" sz="1000" b="1">
                <a:latin typeface="Microsoft JhengHei" panose="020B0604030504040204" charset="-120"/>
                <a:ea typeface="Microsoft JhengHei" panose="020B0604030504040204" charset="-120"/>
              </a:rPr>
              <a:t>快餐零售 </a:t>
            </a:r>
            <a:r>
              <a:rPr lang="zh-TW" sz="1000" b="1">
                <a:latin typeface="Arial" panose="020B0604020202020204"/>
                <a:ea typeface="Arial" panose="020B0604020202020204"/>
              </a:rPr>
              <a:t>•</a:t>
            </a:r>
            <a:r>
              <a:rPr lang="zh-TW" sz="1000" b="1">
                <a:latin typeface="Microsoft JhengHei" panose="020B0604030504040204" charset="-120"/>
                <a:ea typeface="Microsoft JhengHei" panose="020B0604030504040204" charset="-120"/>
              </a:rPr>
              <a:t>便利百货 </a:t>
            </a:r>
            <a:r>
              <a:rPr lang="zh-TW" sz="1000" b="1">
                <a:latin typeface="Arial" panose="020B0604020202020204"/>
                <a:ea typeface="Arial" panose="020B0604020202020204"/>
              </a:rPr>
              <a:t>•</a:t>
            </a:r>
            <a:r>
              <a:rPr lang="zh-TW" sz="1000" b="1">
                <a:latin typeface="Microsoft JhengHei" panose="020B0604030504040204" charset="-120"/>
                <a:ea typeface="Microsoft JhengHei" panose="020B0604030504040204" charset="-120"/>
              </a:rPr>
              <a:t>轻食饮品 </a:t>
            </a:r>
            <a:r>
              <a:rPr lang="zh-TW" sz="1000" b="1">
                <a:latin typeface="Arial" panose="020B0604020202020204"/>
                <a:ea typeface="Arial" panose="020B0604020202020204"/>
              </a:rPr>
              <a:t>•</a:t>
            </a:r>
            <a:r>
              <a:rPr lang="zh-TW" sz="1000" b="1">
                <a:latin typeface="Microsoft JhengHei" panose="020B0604030504040204" charset="-120"/>
                <a:ea typeface="Microsoft JhengHei" panose="020B0604030504040204" charset="-120"/>
              </a:rPr>
              <a:t>休闲广场</a:t>
            </a:r>
            <a:endParaRPr lang="zh-TW" sz="1000" b="1"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99208" y="4492739"/>
            <a:ext cx="719148" cy="18558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550">
                <a:latin typeface="MingLiU"/>
                <a:ea typeface="MingLiU"/>
              </a:rPr>
              <a:t>顷</a:t>
            </a:r>
            <a:r>
              <a:rPr lang="en-US" sz="550">
                <a:latin typeface="MingLiU"/>
              </a:rPr>
              <a:t>* </a:t>
            </a:r>
            <a:r>
              <a:rPr lang="zh-TW" sz="550">
                <a:latin typeface="MingLiU"/>
                <a:ea typeface="MingLiU"/>
              </a:rPr>
              <a:t>5</a:t>
            </a:r>
            <a:endParaRPr lang="zh-TW" sz="550">
              <a:latin typeface="MingLiU"/>
              <a:ea typeface="MingLiU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040686" y="1952524"/>
            <a:ext cx="270647" cy="1043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en-US" sz="600">
                <a:latin typeface="Microsoft JhengHei" panose="020B0604030504040204" charset="-120"/>
              </a:rPr>
              <a:t>+0.160</a:t>
            </a:r>
            <a:endParaRPr lang="en-US" sz="600">
              <a:latin typeface="Microsoft JhengHei" panose="020B060403050404020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50865" y="2888189"/>
            <a:ext cx="456233" cy="274513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r">
              <a:lnSpc>
                <a:spcPts val="1235"/>
              </a:lnSpc>
            </a:pPr>
            <a:r>
              <a:rPr lang="en-US" sz="600">
                <a:latin typeface="Microsoft JhengHei" panose="020B0604030504040204" charset="-120"/>
              </a:rPr>
              <a:t>+0.200 </a:t>
            </a:r>
            <a:r>
              <a:rPr lang="en-US" sz="600" baseline="-25000">
                <a:latin typeface="Microsoft JhengHei" panose="020B0604030504040204" charset="-120"/>
              </a:rPr>
              <a:t>o </a:t>
            </a:r>
            <a:r>
              <a:rPr lang="en-US" sz="600">
                <a:latin typeface="Microsoft JhengHei" panose="020B0604030504040204" charset="-120"/>
              </a:rPr>
              <a:t>ft Xi</a:t>
            </a:r>
            <a:r>
              <a:rPr lang="en-US" sz="600" baseline="30000">
                <a:latin typeface="Microsoft JhengHei" panose="020B0604030504040204" charset="-120"/>
              </a:rPr>
              <a:t>2</a:t>
            </a:r>
            <a:r>
              <a:rPr lang="en-US" sz="600">
                <a:latin typeface="Microsoft JhengHei" panose="020B0604030504040204" charset="-120"/>
              </a:rPr>
              <a:t> </a:t>
            </a:r>
            <a:r>
              <a:rPr lang="zh-TW" sz="550">
                <a:latin typeface="MingLiU"/>
                <a:ea typeface="MingLiU"/>
              </a:rPr>
              <a:t>切</a:t>
            </a:r>
            <a:endParaRPr lang="zh-TW" sz="550">
              <a:latin typeface="MingLiU"/>
              <a:ea typeface="MingLiU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334531" y="4929640"/>
            <a:ext cx="282247" cy="1043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en-US" sz="600">
                <a:latin typeface="Microsoft JhengHei" panose="020B0604030504040204" charset="-120"/>
              </a:rPr>
              <a:t>+0.050</a:t>
            </a:r>
            <a:endParaRPr lang="en-US" sz="600">
              <a:latin typeface="Microsoft JhengHei" panose="020B060403050404020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82690" y="2422290"/>
            <a:ext cx="359574" cy="202985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600">
                <a:latin typeface="Microsoft JhengHei" panose="020B0604030504040204" charset="-120"/>
              </a:rPr>
              <a:t>+ 0.200^</a:t>
            </a:r>
            <a:endParaRPr lang="en-US" sz="600">
              <a:latin typeface="Microsoft JhengHei" panose="020B060403050404020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74432" y="2818594"/>
            <a:ext cx="413703" cy="108259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en-US" sz="800">
                <a:latin typeface="宋体" panose="02010600030101010101" pitchFamily="2" charset="-122"/>
              </a:rPr>
              <a:t>ttKt ism</a:t>
            </a:r>
            <a:r>
              <a:rPr lang="en-US" sz="800" baseline="30000">
                <a:latin typeface="宋体" panose="02010600030101010101" pitchFamily="2" charset="-122"/>
              </a:rPr>
              <a:t>2</a:t>
            </a:r>
            <a:endParaRPr lang="en-US" sz="800" baseline="30000">
              <a:latin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510452" y="3678865"/>
            <a:ext cx="353774" cy="144989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en-US" sz="600">
                <a:latin typeface="Microsoft JhengHei" panose="020B0604030504040204" charset="-120"/>
              </a:rPr>
              <a:t>+ 0.000</a:t>
            </a:r>
            <a:endParaRPr lang="en-US" sz="600">
              <a:latin typeface="Microsoft JhengHei" panose="020B0604030504040204" charset="-12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7210" y="445576"/>
            <a:ext cx="9217617" cy="642211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842861" y="6315559"/>
            <a:ext cx="247972" cy="100739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en-US" sz="800">
                <a:solidFill>
                  <a:srgbClr val="7F7F7F"/>
                </a:solidFill>
                <a:latin typeface="宋体" panose="02010600030101010101" pitchFamily="2" charset="-122"/>
              </a:rPr>
              <a:t>2&amp;W</a:t>
            </a:r>
            <a:endParaRPr lang="en-US" sz="800">
              <a:solidFill>
                <a:srgbClr val="7F7F7F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38227" y="891152"/>
            <a:ext cx="205352" cy="10461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1000">
                <a:solidFill>
                  <a:srgbClr val="7F7F7F"/>
                </a:solidFill>
                <a:latin typeface="Courier New" panose="02070309020205020404"/>
                <a:ea typeface="Courier New" panose="02070309020205020404"/>
              </a:rPr>
              <a:t>:</a:t>
            </a:r>
            <a:r>
              <a:rPr lang="en-US" sz="1000">
                <a:solidFill>
                  <a:srgbClr val="7F7F7F"/>
                </a:solidFill>
                <a:latin typeface="Courier New" panose="02070309020205020404"/>
              </a:rPr>
              <a:t>m</a:t>
            </a:r>
            <a:endParaRPr lang="en-US" sz="1000">
              <a:solidFill>
                <a:srgbClr val="7F7F7F"/>
              </a:solidFill>
              <a:latin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02077" y="891152"/>
            <a:ext cx="209228" cy="10461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000">
                <a:solidFill>
                  <a:srgbClr val="7F7F7F"/>
                </a:solidFill>
                <a:latin typeface="Arial" panose="020B0604020202020204"/>
              </a:rPr>
              <a:t>atm</a:t>
            </a:r>
            <a:endParaRPr lang="en-US" sz="1000">
              <a:solidFill>
                <a:srgbClr val="7F7F7F"/>
              </a:solidFill>
              <a:latin typeface="Arial" panose="020B06040202020202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87877" y="891152"/>
            <a:ext cx="205353" cy="100739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700">
                <a:solidFill>
                  <a:srgbClr val="7F7F7F"/>
                </a:solidFill>
                <a:latin typeface="MingLiU"/>
                <a:ea typeface="MingLiU"/>
              </a:rPr>
              <a:t>蛔</a:t>
            </a:r>
            <a:endParaRPr lang="zh-TW" sz="700">
              <a:solidFill>
                <a:srgbClr val="7F7F7F"/>
              </a:solidFill>
              <a:latin typeface="MingLiU"/>
              <a:ea typeface="MingLiU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38647" y="887277"/>
            <a:ext cx="193729" cy="10461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800">
                <a:solidFill>
                  <a:srgbClr val="7F7F7F"/>
                </a:solidFill>
                <a:latin typeface="宋体" panose="02010600030101010101" pitchFamily="2" charset="-122"/>
              </a:rPr>
              <a:t>15CE</a:t>
            </a:r>
            <a:endParaRPr lang="en-US" sz="800">
              <a:solidFill>
                <a:srgbClr val="7F7F7F"/>
              </a:solidFill>
              <a:latin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527223" y="4881966"/>
            <a:ext cx="623807" cy="81366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TW" sz="1200" b="1">
                <a:latin typeface="Microsoft JhengHei" panose="020B0604030504040204" charset="-120"/>
                <a:ea typeface="Microsoft JhengHei" panose="020B0604030504040204" charset="-120"/>
              </a:rPr>
              <a:t>二层业态</a:t>
            </a:r>
            <a:endParaRPr lang="zh-TW" sz="1200" b="1">
              <a:latin typeface="Microsoft JhengHei" panose="020B0604030504040204" charset="-120"/>
              <a:ea typeface="Microsoft JhengHei" panose="020B0604030504040204" charset="-120"/>
            </a:endParaRPr>
          </a:p>
          <a:p>
            <a:pPr indent="0">
              <a:lnSpc>
                <a:spcPct val="96000"/>
              </a:lnSpc>
            </a:pPr>
            <a:r>
              <a:rPr lang="zh-TW" sz="1200" b="1">
                <a:latin typeface="Arial" panose="020B0604020202020204"/>
                <a:ea typeface="Arial" panose="020B0604020202020204"/>
              </a:rPr>
              <a:t>138</a:t>
            </a:r>
            <a:r>
              <a:rPr lang="zh-TW" sz="1200" b="1">
                <a:latin typeface="Microsoft JhengHei" panose="020B0604030504040204" charset="-120"/>
                <a:ea typeface="Microsoft JhengHei" panose="020B0604030504040204" charset="-120"/>
              </a:rPr>
              <a:t>肝</a:t>
            </a:r>
            <a:endParaRPr lang="zh-TW" sz="1200" b="1">
              <a:latin typeface="Microsoft JhengHei" panose="020B0604030504040204" charset="-120"/>
              <a:ea typeface="Microsoft JhengHei" panose="020B0604030504040204" charset="-120"/>
            </a:endParaRPr>
          </a:p>
          <a:p>
            <a:pPr indent="0"/>
            <a:r>
              <a:rPr lang="zh-TW" sz="1000" b="1">
                <a:latin typeface="Arial" panose="020B0604020202020204"/>
                <a:ea typeface="Arial" panose="020B0604020202020204"/>
              </a:rPr>
              <a:t>•</a:t>
            </a:r>
            <a:r>
              <a:rPr lang="zh-TW" sz="1000" b="1">
                <a:latin typeface="Microsoft JhengHei" panose="020B0604030504040204" charset="-120"/>
                <a:ea typeface="Microsoft JhengHei" panose="020B0604030504040204" charset="-120"/>
              </a:rPr>
              <a:t>餐饮</a:t>
            </a:r>
            <a:endParaRPr lang="zh-TW" sz="1000" b="1">
              <a:latin typeface="Microsoft JhengHei" panose="020B0604030504040204" charset="-120"/>
              <a:ea typeface="Microsoft JhengHei" panose="020B0604030504040204" charset="-120"/>
            </a:endParaRPr>
          </a:p>
          <a:p>
            <a:pPr indent="0">
              <a:lnSpc>
                <a:spcPts val="1190"/>
              </a:lnSpc>
            </a:pPr>
            <a:r>
              <a:rPr lang="zh-TW" sz="1000" b="1">
                <a:latin typeface="Arial" panose="020B0604020202020204"/>
                <a:ea typeface="Arial" panose="020B0604020202020204"/>
              </a:rPr>
              <a:t>•</a:t>
            </a:r>
            <a:r>
              <a:rPr lang="zh-TW" sz="1000" b="1">
                <a:latin typeface="Microsoft JhengHei" panose="020B0604030504040204" charset="-120"/>
                <a:ea typeface="Microsoft JhengHei" panose="020B0604030504040204" charset="-120"/>
              </a:rPr>
              <a:t>生活服务 </a:t>
            </a:r>
            <a:r>
              <a:rPr lang="zh-TW" sz="1000" b="1">
                <a:latin typeface="Arial" panose="020B0604020202020204"/>
                <a:ea typeface="Arial" panose="020B0604020202020204"/>
              </a:rPr>
              <a:t>•</a:t>
            </a:r>
            <a:r>
              <a:rPr lang="zh-TW" sz="1000" b="1">
                <a:latin typeface="Microsoft JhengHei" panose="020B0604030504040204" charset="-120"/>
                <a:ea typeface="Microsoft JhengHei" panose="020B0604030504040204" charset="-120"/>
              </a:rPr>
              <a:t>活动展览</a:t>
            </a:r>
            <a:endParaRPr lang="zh-TW" sz="1000" b="1"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37967" y="464949"/>
            <a:ext cx="1427782" cy="2169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200" b="1">
                <a:latin typeface="Microsoft JhengHei" panose="020B0604030504040204" charset="-120"/>
                <a:ea typeface="Microsoft JhengHei" panose="020B0604030504040204" charset="-120"/>
              </a:rPr>
              <a:t>二层平面布置 </a:t>
            </a:r>
            <a:r>
              <a:rPr lang="zh-TW" sz="1200" b="1">
                <a:solidFill>
                  <a:srgbClr val="7F7F7F"/>
                </a:solidFill>
                <a:latin typeface="Arial" panose="020B0604020202020204"/>
                <a:ea typeface="Arial" panose="020B0604020202020204"/>
              </a:rPr>
              <a:t>(7</a:t>
            </a:r>
            <a:endParaRPr lang="zh-TW" sz="1200" b="1">
              <a:solidFill>
                <a:srgbClr val="7F7F7F"/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52427" y="709047"/>
            <a:ext cx="205352" cy="10461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700">
                <a:solidFill>
                  <a:srgbClr val="7F7F7F"/>
                </a:solidFill>
                <a:latin typeface="MingLiU"/>
                <a:ea typeface="MingLiU"/>
              </a:rPr>
              <a:t>砌</a:t>
            </a:r>
            <a:endParaRPr lang="zh-TW" sz="700">
              <a:solidFill>
                <a:srgbClr val="7F7F7F"/>
              </a:solidFill>
              <a:latin typeface="MingLiU"/>
              <a:ea typeface="MingLiU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900261" y="6129579"/>
            <a:ext cx="236349" cy="10461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800">
                <a:solidFill>
                  <a:srgbClr val="7F7F7F"/>
                </a:solidFill>
                <a:latin typeface="宋体" panose="02010600030101010101" pitchFamily="2" charset="-122"/>
              </a:rPr>
              <a:t>T&amp;5GQ</a:t>
            </a:r>
            <a:endParaRPr lang="en-US" sz="800">
              <a:solidFill>
                <a:srgbClr val="7F7F7F"/>
              </a:solidFill>
              <a:latin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90454" y="2902057"/>
            <a:ext cx="220851" cy="10461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800">
                <a:solidFill>
                  <a:srgbClr val="7F7F7F"/>
                </a:solidFill>
                <a:latin typeface="宋体" panose="02010600030101010101" pitchFamily="2" charset="-122"/>
              </a:rPr>
              <a:t>1；65J</a:t>
            </a:r>
            <a:endParaRPr lang="en-US" sz="800">
              <a:solidFill>
                <a:srgbClr val="7F7F7F"/>
              </a:solidFill>
              <a:latin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482166" y="3246894"/>
            <a:ext cx="228600" cy="10461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800">
                <a:solidFill>
                  <a:srgbClr val="7F7F7F"/>
                </a:solidFill>
                <a:latin typeface="宋体" panose="02010600030101010101" pitchFamily="2" charset="-122"/>
              </a:rPr>
              <a:t>3.</a:t>
            </a:r>
            <a:r>
              <a:rPr lang="zh-TW" sz="800">
                <a:solidFill>
                  <a:srgbClr val="7F7F7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38 &amp;</a:t>
            </a:r>
            <a:endParaRPr lang="zh-TW" sz="800">
              <a:solidFill>
                <a:srgbClr val="7F7F7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48764" y="1459933"/>
            <a:ext cx="163078" cy="43487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831" y="465936"/>
            <a:ext cx="7742309" cy="639303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2575" y="543592"/>
            <a:ext cx="314507" cy="4775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3819" y="6371678"/>
            <a:ext cx="881396" cy="19802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0782" y="671724"/>
            <a:ext cx="1821034" cy="5513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1635" y="671724"/>
            <a:ext cx="4216724" cy="5513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1877" y="1459933"/>
            <a:ext cx="652311" cy="43487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2280" y="1459933"/>
            <a:ext cx="116484" cy="434873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21656" y="1774440"/>
            <a:ext cx="205788" cy="403423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9978802" y="1588066"/>
            <a:ext cx="213554" cy="17084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en-US" sz="1000">
                <a:latin typeface="Arial" panose="020B0604020202020204"/>
              </a:rPr>
              <a:t>(KJ</a:t>
            </a:r>
            <a:endParaRPr lang="en-US" sz="1000">
              <a:latin typeface="Arial" panose="020B06040202020202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974919" y="2238435"/>
            <a:ext cx="217437" cy="43681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/>
            <a:r>
              <a:rPr lang="en-US" sz="1300">
                <a:latin typeface="Arial" panose="020B0604020202020204"/>
              </a:rPr>
              <a:t>&lt;1</a:t>
            </a:r>
            <a:endParaRPr lang="en-US" sz="1300">
              <a:latin typeface="Arial" panose="020B0604020202020204"/>
            </a:endParaRPr>
          </a:p>
          <a:p>
            <a:pPr indent="0"/>
            <a:r>
              <a:rPr lang="en-US" sz="1300">
                <a:latin typeface="Arial" panose="020B0604020202020204"/>
              </a:rPr>
              <a:t>(G)</a:t>
            </a:r>
            <a:endParaRPr lang="en-US" sz="1300">
              <a:latin typeface="Arial" panose="020B0604020202020204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974919" y="4325442"/>
            <a:ext cx="217437" cy="21355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en-US" sz="1300">
                <a:latin typeface="Arial" panose="020B0604020202020204"/>
              </a:rPr>
              <a:t>1</a:t>
            </a:r>
            <a:endParaRPr lang="en-US" sz="1300">
              <a:latin typeface="Arial" panose="020B0604020202020204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522394" y="4880682"/>
            <a:ext cx="609600" cy="81538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TW" sz="1200" b="1">
                <a:latin typeface="Microsoft JhengHei" panose="020B0604030504040204" charset="-120"/>
                <a:ea typeface="Microsoft JhengHei" panose="020B0604030504040204" charset="-120"/>
              </a:rPr>
              <a:t>二层业态</a:t>
            </a:r>
            <a:endParaRPr lang="zh-TW" sz="1200" b="1">
              <a:latin typeface="Microsoft JhengHei" panose="020B0604030504040204" charset="-120"/>
              <a:ea typeface="Microsoft JhengHei" panose="020B0604030504040204" charset="-120"/>
            </a:endParaRPr>
          </a:p>
          <a:p>
            <a:pPr indent="0">
              <a:lnSpc>
                <a:spcPct val="89000"/>
              </a:lnSpc>
            </a:pPr>
            <a:r>
              <a:rPr lang="en-US" sz="1200" b="1">
                <a:latin typeface="Arial" panose="020B0604020202020204"/>
              </a:rPr>
              <a:t>138</a:t>
            </a:r>
            <a:r>
              <a:rPr lang="zh-CN" sz="1200" b="1">
                <a:latin typeface="Microsoft JhengHei" panose="020B0604030504040204" charset="-120"/>
                <a:ea typeface="Microsoft JhengHei" panose="020B0604030504040204" charset="-120"/>
              </a:rPr>
              <a:t>肝</a:t>
            </a:r>
            <a:endParaRPr lang="zh-CN" sz="1200" b="1">
              <a:latin typeface="Microsoft JhengHei" panose="020B0604030504040204" charset="-120"/>
              <a:ea typeface="Microsoft JhengHei" panose="020B0604030504040204" charset="-120"/>
            </a:endParaRPr>
          </a:p>
          <a:p>
            <a:pPr indent="0">
              <a:lnSpc>
                <a:spcPct val="105000"/>
              </a:lnSpc>
            </a:pPr>
            <a:r>
              <a:rPr lang="zh-TW" sz="1000" b="1">
                <a:latin typeface="Arial" panose="020B0604020202020204"/>
                <a:ea typeface="Arial" panose="020B0604020202020204"/>
              </a:rPr>
              <a:t>•</a:t>
            </a:r>
            <a:r>
              <a:rPr lang="zh-TW" sz="1000" b="1">
                <a:latin typeface="Microsoft JhengHei" panose="020B0604030504040204" charset="-120"/>
                <a:ea typeface="Microsoft JhengHei" panose="020B0604030504040204" charset="-120"/>
              </a:rPr>
              <a:t>餐饮</a:t>
            </a:r>
            <a:endParaRPr lang="zh-TW" sz="1000" b="1">
              <a:latin typeface="Microsoft JhengHei" panose="020B0604030504040204" charset="-120"/>
              <a:ea typeface="Microsoft JhengHei" panose="020B0604030504040204" charset="-120"/>
            </a:endParaRPr>
          </a:p>
          <a:p>
            <a:pPr indent="0">
              <a:lnSpc>
                <a:spcPts val="1205"/>
              </a:lnSpc>
            </a:pPr>
            <a:r>
              <a:rPr lang="zh-TW" sz="1000" b="1">
                <a:latin typeface="Arial" panose="020B0604020202020204"/>
                <a:ea typeface="Arial" panose="020B0604020202020204"/>
              </a:rPr>
              <a:t>•</a:t>
            </a:r>
            <a:r>
              <a:rPr lang="zh-TW" sz="1000" b="1">
                <a:latin typeface="Microsoft JhengHei" panose="020B0604030504040204" charset="-120"/>
                <a:ea typeface="Microsoft JhengHei" panose="020B0604030504040204" charset="-120"/>
              </a:rPr>
              <a:t>生活服务 </a:t>
            </a:r>
            <a:r>
              <a:rPr lang="zh-TW" sz="1000" b="1">
                <a:latin typeface="Arial" panose="020B0604020202020204"/>
                <a:ea typeface="Arial" panose="020B0604020202020204"/>
              </a:rPr>
              <a:t>•</a:t>
            </a:r>
            <a:r>
              <a:rPr lang="zh-TW" sz="1000" b="1">
                <a:latin typeface="Microsoft JhengHei" panose="020B0604030504040204" charset="-120"/>
                <a:ea typeface="Microsoft JhengHei" panose="020B0604030504040204" charset="-120"/>
              </a:rPr>
              <a:t>活动展览</a:t>
            </a:r>
            <a:endParaRPr lang="zh-TW" sz="1000" b="1"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2690782" y="6029992"/>
          <a:ext cx="6507577" cy="563006"/>
        </p:xfrm>
        <a:graphic>
          <a:graphicData uri="http://schemas.openxmlformats.org/drawingml/2006/table">
            <a:tbl>
              <a:tblPr/>
              <a:tblGrid>
                <a:gridCol w="683373"/>
                <a:gridCol w="683373"/>
                <a:gridCol w="695021"/>
                <a:gridCol w="675607"/>
                <a:gridCol w="687256"/>
                <a:gridCol w="683373"/>
                <a:gridCol w="683373"/>
                <a:gridCol w="683373"/>
                <a:gridCol w="687256"/>
                <a:gridCol w="345569"/>
              </a:tblGrid>
              <a:tr h="225202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Microsoft JhengHei" panose="020B0604030504040204" charset="-120"/>
                        </a:rPr>
                        <a:t>.      </a:t>
                      </a:r>
                      <a:r>
                        <a:rPr lang="zh-TW" sz="600">
                          <a:latin typeface="Microsoft JhengHei" panose="020B0604030504040204" charset="-120"/>
                          <a:ea typeface="Microsoft JhengHei" panose="020B0604030504040204" charset="-120"/>
                        </a:rPr>
                        <a:t>3000</a:t>
                      </a:r>
                      <a:endParaRPr lang="zh-TW" sz="600">
                        <a:latin typeface="Microsoft JhengHei" panose="020B0604030504040204" charset="-120"/>
                        <a:ea typeface="Microsoft JhengHei" panose="020B0604030504040204" charset="-12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Microsoft JhengHei" panose="020B0604030504040204" charset="-120"/>
                        </a:rPr>
                        <a:t>.      </a:t>
                      </a:r>
                      <a:r>
                        <a:rPr lang="zh-TW" sz="600">
                          <a:latin typeface="Microsoft JhengHei" panose="020B0604030504040204" charset="-120"/>
                          <a:ea typeface="Microsoft JhengHei" panose="020B0604030504040204" charset="-120"/>
                        </a:rPr>
                        <a:t>5000</a:t>
                      </a:r>
                      <a:endParaRPr lang="zh-TW" sz="600">
                        <a:latin typeface="Microsoft JhengHei" panose="020B0604030504040204" charset="-120"/>
                        <a:ea typeface="Microsoft JhengHei" panose="020B0604030504040204" charset="-12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Microsoft JhengHei" panose="020B0604030504040204" charset="-120"/>
                        </a:rPr>
                        <a:t>.      </a:t>
                      </a:r>
                      <a:r>
                        <a:rPr lang="zh-TW" sz="600">
                          <a:latin typeface="Microsoft JhengHei" panose="020B0604030504040204" charset="-120"/>
                          <a:ea typeface="Microsoft JhengHei" panose="020B0604030504040204" charset="-120"/>
                        </a:rPr>
                        <a:t>3000</a:t>
                      </a:r>
                      <a:endParaRPr lang="zh-TW" sz="600">
                        <a:latin typeface="Microsoft JhengHei" panose="020B0604030504040204" charset="-120"/>
                        <a:ea typeface="Microsoft JhengHei" panose="020B0604030504040204" charset="-12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600">
                          <a:latin typeface="Microsoft JhengHei" panose="020B0604030504040204" charset="-120"/>
                          <a:ea typeface="Microsoft JhengHei" panose="020B0604030504040204" charset="-120"/>
                        </a:rPr>
                        <a:t>5000</a:t>
                      </a:r>
                      <a:endParaRPr lang="zh-TW" sz="600">
                        <a:latin typeface="Microsoft JhengHei" panose="020B0604030504040204" charset="-120"/>
                        <a:ea typeface="Microsoft JhengHei" panose="020B0604030504040204" charset="-12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Microsoft JhengHei" panose="020B0604030504040204" charset="-120"/>
                        </a:rPr>
                        <a:t>.      </a:t>
                      </a:r>
                      <a:r>
                        <a:rPr lang="zh-TW" sz="600">
                          <a:latin typeface="Microsoft JhengHei" panose="020B0604030504040204" charset="-120"/>
                          <a:ea typeface="Microsoft JhengHei" panose="020B0604030504040204" charset="-120"/>
                        </a:rPr>
                        <a:t>3000</a:t>
                      </a:r>
                      <a:endParaRPr lang="zh-TW" sz="600">
                        <a:latin typeface="Microsoft JhengHei" panose="020B0604030504040204" charset="-120"/>
                        <a:ea typeface="Microsoft JhengHei" panose="020B0604030504040204" charset="-12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marR="128905" indent="0" algn="r"/>
                      <a:r>
                        <a:rPr lang="en-US" sz="600">
                          <a:latin typeface="Microsoft JhengHei" panose="020B0604030504040204" charset="-120"/>
                        </a:rPr>
                        <a:t>.</a:t>
                      </a:r>
                      <a:r>
                        <a:rPr lang="zh-TW" sz="600">
                          <a:latin typeface="Microsoft JhengHei" panose="020B0604030504040204" charset="-120"/>
                          <a:ea typeface="Microsoft JhengHei" panose="020B0604030504040204" charset="-120"/>
                        </a:rPr>
                        <a:t>500(\</a:t>
                      </a:r>
                      <a:endParaRPr lang="zh-TW" sz="600">
                        <a:latin typeface="Microsoft JhengHei" panose="020B0604030504040204" charset="-120"/>
                        <a:ea typeface="Microsoft JhengHei" panose="020B0604030504040204" charset="-12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r"/>
                      <a:r>
                        <a:rPr lang="zh-TW" sz="600">
                          <a:latin typeface="Microsoft JhengHei" panose="020B0604030504040204" charset="-120"/>
                          <a:ea typeface="Microsoft JhengHei" panose="020B0604030504040204" charset="-120"/>
                        </a:rPr>
                        <a:t>10500</a:t>
                      </a:r>
                      <a:endParaRPr lang="zh-TW" sz="600">
                        <a:latin typeface="Microsoft JhengHei" panose="020B0604030504040204" charset="-120"/>
                        <a:ea typeface="Microsoft JhengHei" panose="020B0604030504040204" charset="-12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</a:tr>
              <a:tr h="182491"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r"/>
                      <a:r>
                        <a:rPr lang="zh-TW" sz="600">
                          <a:latin typeface="Microsoft JhengHei" panose="020B0604030504040204" charset="-120"/>
                          <a:ea typeface="Microsoft JhengHei" panose="020B0604030504040204" charset="-120"/>
                        </a:rPr>
                        <a:t>28500</a:t>
                      </a:r>
                      <a:endParaRPr lang="zh-TW" sz="600">
                        <a:latin typeface="Microsoft JhengHei" panose="020B0604030504040204" charset="-120"/>
                        <a:ea typeface="Microsoft JhengHei" panose="020B060403050404020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r"/>
                      <a:r>
                        <a:rPr lang="zh-TW" sz="1000">
                          <a:latin typeface="Arial" panose="020B0604020202020204"/>
                          <a:ea typeface="Arial" panose="020B0604020202020204"/>
                        </a:rPr>
                        <a:t>\</a:t>
                      </a:r>
                      <a:endParaRPr lang="zh-TW" sz="1000"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</a:tr>
              <a:tr h="155312"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r"/>
                      <a:r>
                        <a:rPr lang="zh-TW" sz="1000">
                          <a:latin typeface="Arial" panose="020B0604020202020204"/>
                          <a:ea typeface="Arial" panose="020B0604020202020204"/>
                        </a:rPr>
                        <a:t>\</a:t>
                      </a:r>
                      <a:endParaRPr lang="zh-TW" sz="1000"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just"/>
                      <a:r>
                        <a:rPr lang="zh-TW" sz="1000">
                          <a:latin typeface="Arial" panose="020B0604020202020204"/>
                          <a:ea typeface="Arial" panose="020B0604020202020204"/>
                        </a:rPr>
                        <a:t>\</a:t>
                      </a:r>
                      <a:endParaRPr lang="zh-TW" sz="1000"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4183" y="462053"/>
            <a:ext cx="7823847" cy="640856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5691" y="4577824"/>
            <a:ext cx="493116" cy="13550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1036" y="1366746"/>
            <a:ext cx="198023" cy="419343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671368" y="656193"/>
          <a:ext cx="6515342" cy="601835"/>
        </p:xfrm>
        <a:graphic>
          <a:graphicData uri="http://schemas.openxmlformats.org/drawingml/2006/table">
            <a:tbl>
              <a:tblPr/>
              <a:tblGrid>
                <a:gridCol w="691138"/>
                <a:gridCol w="683373"/>
                <a:gridCol w="691138"/>
                <a:gridCol w="675607"/>
                <a:gridCol w="687256"/>
                <a:gridCol w="683373"/>
                <a:gridCol w="683373"/>
                <a:gridCol w="341686"/>
                <a:gridCol w="341686"/>
                <a:gridCol w="687256"/>
                <a:gridCol w="349452"/>
              </a:tblGrid>
              <a:tr h="166960"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600">
                          <a:latin typeface="Microsoft JhengHei" panose="020B0604030504040204" charset="-120"/>
                          <a:ea typeface="Microsoft JhengHei" panose="020B0604030504040204" charset="-120"/>
                        </a:rPr>
                        <a:t>3000</a:t>
                      </a:r>
                      <a:endParaRPr lang="zh-TW" sz="600">
                        <a:latin typeface="Microsoft JhengHei" panose="020B0604030504040204" charset="-120"/>
                        <a:ea typeface="Microsoft JhengHei" panose="020B0604030504040204" charset="-12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r"/>
                      <a:r>
                        <a:rPr lang="zh-TW" sz="600">
                          <a:solidFill>
                            <a:srgbClr val="7F7F7F"/>
                          </a:solidFill>
                          <a:latin typeface="Microsoft JhengHei" panose="020B0604030504040204" charset="-120"/>
                          <a:ea typeface="Microsoft JhengHei" panose="020B0604030504040204" charset="-120"/>
                        </a:rPr>
                        <a:t>28500</a:t>
                      </a:r>
                      <a:endParaRPr lang="zh-TW" sz="600">
                        <a:solidFill>
                          <a:srgbClr val="7F7F7F"/>
                        </a:solidFill>
                        <a:latin typeface="Microsoft JhengHei" panose="020B0604030504040204" charset="-120"/>
                        <a:ea typeface="Microsoft JhengHei" panose="020B0604030504040204" charset="-12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</a:tr>
              <a:tr h="186374"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600">
                          <a:solidFill>
                            <a:srgbClr val="7F7F7F"/>
                          </a:solidFill>
                          <a:latin typeface="Arial" panose="020B0604020202020204"/>
                          <a:ea typeface="Arial" panose="020B0604020202020204"/>
                        </a:rPr>
                        <a:t>3000</a:t>
                      </a:r>
                      <a:endParaRPr lang="zh-TW" sz="600">
                        <a:solidFill>
                          <a:srgbClr val="7F7F7F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600">
                          <a:solidFill>
                            <a:srgbClr val="7F7F7F"/>
                          </a:solidFill>
                          <a:latin typeface="Arial" panose="020B0604020202020204"/>
                          <a:ea typeface="Arial" panose="020B0604020202020204"/>
                        </a:rPr>
                        <a:t>3000</a:t>
                      </a:r>
                      <a:endParaRPr lang="zh-TW" sz="600">
                        <a:solidFill>
                          <a:srgbClr val="7F7F7F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600">
                          <a:solidFill>
                            <a:srgbClr val="7F7F7F"/>
                          </a:solidFill>
                          <a:latin typeface="Arial" panose="020B0604020202020204"/>
                          <a:ea typeface="Arial" panose="020B0604020202020204"/>
                        </a:rPr>
                        <a:t>3000</a:t>
                      </a:r>
                      <a:endParaRPr lang="zh-TW" sz="600">
                        <a:solidFill>
                          <a:srgbClr val="7F7F7F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600">
                          <a:solidFill>
                            <a:srgbClr val="7F7F7F"/>
                          </a:solidFill>
                          <a:latin typeface="Arial" panose="020B0604020202020204"/>
                          <a:ea typeface="Arial" panose="020B0604020202020204"/>
                        </a:rPr>
                        <a:t>3000</a:t>
                      </a:r>
                      <a:endParaRPr lang="zh-TW" sz="600">
                        <a:solidFill>
                          <a:srgbClr val="7F7F7F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241300"/>
                      <a:r>
                        <a:rPr lang="zh-TW" sz="600">
                          <a:solidFill>
                            <a:srgbClr val="7F7F7F"/>
                          </a:solidFill>
                          <a:latin typeface="Arial" panose="020B0604020202020204"/>
                          <a:ea typeface="Arial" panose="020B0604020202020204"/>
                        </a:rPr>
                        <a:t>3000</a:t>
                      </a:r>
                      <a:endParaRPr lang="zh-TW" sz="600">
                        <a:solidFill>
                          <a:srgbClr val="7F7F7F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600">
                          <a:solidFill>
                            <a:srgbClr val="7F7F7F"/>
                          </a:solidFill>
                          <a:latin typeface="Arial" panose="020B0604020202020204"/>
                          <a:ea typeface="Arial" panose="020B0604020202020204"/>
                        </a:rPr>
                        <a:t>3000</a:t>
                      </a:r>
                      <a:endParaRPr lang="zh-TW" sz="600">
                        <a:solidFill>
                          <a:srgbClr val="7F7F7F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600">
                          <a:solidFill>
                            <a:srgbClr val="7F7F7F"/>
                          </a:solidFill>
                          <a:latin typeface="Arial" panose="020B0604020202020204"/>
                          <a:ea typeface="Arial" panose="020B0604020202020204"/>
                        </a:rPr>
                        <a:t>3000</a:t>
                      </a:r>
                      <a:endParaRPr lang="zh-TW" sz="600">
                        <a:solidFill>
                          <a:srgbClr val="7F7F7F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.</a:t>
                      </a:r>
                      <a:r>
                        <a:rPr lang="zh-TW" sz="600">
                          <a:solidFill>
                            <a:srgbClr val="7F7F7F"/>
                          </a:solidFill>
                          <a:latin typeface="Arial" panose="020B0604020202020204"/>
                          <a:ea typeface="Arial" panose="020B0604020202020204"/>
                        </a:rPr>
                        <a:t>1500</a:t>
                      </a:r>
                      <a:endParaRPr lang="zh-TW" sz="600">
                        <a:solidFill>
                          <a:srgbClr val="7F7F7F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solidFill>
                            <a:srgbClr val="7F7F7F"/>
                          </a:solidFill>
                          <a:latin typeface="Arial" panose="020B0604020202020204"/>
                        </a:rPr>
                        <a:t>.</a:t>
                      </a:r>
                      <a:r>
                        <a:rPr lang="zh-TW" sz="600">
                          <a:solidFill>
                            <a:srgbClr val="7F7F7F"/>
                          </a:solidFill>
                          <a:latin typeface="Arial" panose="020B0604020202020204"/>
                          <a:ea typeface="Arial" panose="020B0604020202020204"/>
                        </a:rPr>
                        <a:t>1500</a:t>
                      </a:r>
                      <a:endParaRPr lang="zh-TW" sz="600">
                        <a:solidFill>
                          <a:srgbClr val="7F7F7F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600">
                          <a:solidFill>
                            <a:srgbClr val="7F7F7F"/>
                          </a:solidFill>
                          <a:latin typeface="Arial" panose="020B0604020202020204"/>
                          <a:ea typeface="Arial" panose="020B0604020202020204"/>
                        </a:rPr>
                        <a:t>3000</a:t>
                      </a:r>
                      <a:endParaRPr lang="zh-TW" sz="600">
                        <a:solidFill>
                          <a:srgbClr val="7F7F7F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marR="52705" indent="0" algn="r"/>
                      <a:r>
                        <a:rPr lang="zh-TW" sz="600">
                          <a:solidFill>
                            <a:srgbClr val="7F7F7F"/>
                          </a:solidFill>
                          <a:latin typeface="Arial" panose="020B0604020202020204"/>
                          <a:ea typeface="Arial" panose="020B0604020202020204"/>
                        </a:rPr>
                        <a:t>1500</a:t>
                      </a:r>
                      <a:endParaRPr lang="zh-TW" sz="600">
                        <a:solidFill>
                          <a:srgbClr val="7F7F7F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248499"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679133" y="6006695"/>
          <a:ext cx="6511460" cy="594069"/>
        </p:xfrm>
        <a:graphic>
          <a:graphicData uri="http://schemas.openxmlformats.org/drawingml/2006/table">
            <a:tbl>
              <a:tblPr/>
              <a:tblGrid>
                <a:gridCol w="687256"/>
                <a:gridCol w="683373"/>
                <a:gridCol w="691138"/>
                <a:gridCol w="679490"/>
                <a:gridCol w="683373"/>
                <a:gridCol w="683373"/>
                <a:gridCol w="687256"/>
                <a:gridCol w="683373"/>
                <a:gridCol w="683373"/>
                <a:gridCol w="349452"/>
              </a:tblGrid>
              <a:tr h="252382"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600">
                          <a:solidFill>
                            <a:srgbClr val="7F7F7F"/>
                          </a:solidFill>
                          <a:latin typeface="Arial" panose="020B0604020202020204"/>
                          <a:ea typeface="Arial" panose="020B0604020202020204"/>
                        </a:rPr>
                        <a:t>3000</a:t>
                      </a:r>
                      <a:endParaRPr lang="zh-TW" sz="600">
                        <a:solidFill>
                          <a:srgbClr val="7F7F7F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solidFill>
                            <a:srgbClr val="7F7F7F"/>
                          </a:solidFill>
                          <a:latin typeface="Arial" panose="020B0604020202020204"/>
                        </a:rPr>
                        <a:t>.      </a:t>
                      </a:r>
                      <a:r>
                        <a:rPr lang="zh-TW" sz="600">
                          <a:solidFill>
                            <a:srgbClr val="7F7F7F"/>
                          </a:solidFill>
                          <a:latin typeface="Arial" panose="020B0604020202020204"/>
                          <a:ea typeface="Arial" panose="020B0604020202020204"/>
                        </a:rPr>
                        <a:t>3000</a:t>
                      </a:r>
                      <a:endParaRPr lang="zh-TW" sz="600">
                        <a:solidFill>
                          <a:srgbClr val="7F7F7F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600">
                          <a:solidFill>
                            <a:srgbClr val="7F7F7F"/>
                          </a:solidFill>
                          <a:latin typeface="Arial" panose="020B0604020202020204"/>
                          <a:ea typeface="Arial" panose="020B0604020202020204"/>
                        </a:rPr>
                        <a:t>3000</a:t>
                      </a:r>
                      <a:endParaRPr lang="zh-TW" sz="600">
                        <a:solidFill>
                          <a:srgbClr val="7F7F7F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241300"/>
                      <a:r>
                        <a:rPr lang="en-US" sz="1000">
                          <a:solidFill>
                            <a:srgbClr val="7F7F7F"/>
                          </a:solidFill>
                          <a:latin typeface="Courier New" panose="02070309020205020404"/>
                        </a:rPr>
                        <a:t>3oob\</a:t>
                      </a:r>
                      <a:endParaRPr lang="en-US" sz="1000">
                        <a:solidFill>
                          <a:srgbClr val="7F7F7F"/>
                        </a:solidFill>
                        <a:latin typeface="Courier New" panose="020703090202050204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r"/>
                      <a:r>
                        <a:rPr lang="zh-TW" sz="600">
                          <a:solidFill>
                            <a:srgbClr val="7F7F7F"/>
                          </a:solidFill>
                          <a:latin typeface="Arial" panose="020B0604020202020204"/>
                          <a:ea typeface="Arial" panose="020B0604020202020204"/>
                        </a:rPr>
                        <a:t>10500</a:t>
                      </a:r>
                      <a:endParaRPr lang="zh-TW" sz="600">
                        <a:solidFill>
                          <a:srgbClr val="7F7F7F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</a:tr>
              <a:tr h="178608"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r"/>
                      <a:r>
                        <a:rPr lang="zh-TW" sz="600">
                          <a:solidFill>
                            <a:srgbClr val="404040"/>
                          </a:solidFill>
                          <a:latin typeface="Microsoft JhengHei" panose="020B0604030504040204" charset="-120"/>
                          <a:ea typeface="Microsoft JhengHei" panose="020B0604030504040204" charset="-120"/>
                        </a:rPr>
                        <a:t>28500</a:t>
                      </a:r>
                      <a:endParaRPr lang="zh-TW" sz="600">
                        <a:solidFill>
                          <a:srgbClr val="404040"/>
                        </a:solidFill>
                        <a:latin typeface="Microsoft JhengHei" panose="020B0604030504040204" charset="-120"/>
                        <a:ea typeface="Microsoft JhengHei" panose="020B0604030504040204" charset="-12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r"/>
                      <a:r>
                        <a:rPr lang="en-US" sz="2300">
                          <a:solidFill>
                            <a:srgbClr val="7F7F7F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2300">
                        <a:solidFill>
                          <a:srgbClr val="7F7F7F"/>
                        </a:solidFill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</a:tr>
              <a:tr h="163077"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00">
                          <a:latin typeface="Microsoft JhengHei" panose="020B0604030504040204" charset="-120"/>
                          <a:ea typeface="Microsoft JhengHei" panose="020B0604030504040204" charset="-120"/>
                        </a:rPr>
                        <a:t>\</a:t>
                      </a:r>
                      <a:endParaRPr lang="zh-TW" sz="600">
                        <a:latin typeface="Microsoft JhengHei" panose="020B0604030504040204" charset="-120"/>
                        <a:ea typeface="Microsoft JhengHei" panose="020B060403050404020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10017630" y="4360387"/>
            <a:ext cx="112601" cy="132015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en-US" sz="1000">
                <a:solidFill>
                  <a:srgbClr val="7F7F7F"/>
                </a:solidFill>
                <a:latin typeface="Arial" panose="020B0604020202020204"/>
              </a:rPr>
              <a:t>B</a:t>
            </a:r>
            <a:endParaRPr lang="en-US" sz="1000">
              <a:solidFill>
                <a:srgbClr val="7F7F7F"/>
              </a:solidFill>
              <a:latin typeface="Arial" panose="020B06040202020202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55291" y="4616652"/>
            <a:ext cx="761030" cy="14754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000" b="1">
                <a:latin typeface="Microsoft JhengHei" panose="020B0604030504040204" charset="-120"/>
                <a:ea typeface="Microsoft JhengHei" panose="020B0604030504040204" charset="-120"/>
              </a:rPr>
              <a:t>主要交通动线</a:t>
            </a:r>
            <a:endParaRPr lang="zh-TW" sz="1000" b="1"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55291" y="5020463"/>
            <a:ext cx="761030" cy="147547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000" b="1">
                <a:latin typeface="Microsoft JhengHei" panose="020B0604030504040204" charset="-120"/>
                <a:ea typeface="Microsoft JhengHei" panose="020B0604030504040204" charset="-120"/>
              </a:rPr>
              <a:t>次要交通动线</a:t>
            </a:r>
            <a:endParaRPr lang="zh-TW" sz="1000" b="1"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155291" y="5381564"/>
            <a:ext cx="761030" cy="14366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000" b="1">
                <a:latin typeface="Microsoft JhengHei" panose="020B0604030504040204" charset="-120"/>
                <a:ea typeface="Microsoft JhengHei" panose="020B0604030504040204" charset="-120"/>
              </a:rPr>
              <a:t>主要交通节点</a:t>
            </a:r>
            <a:endParaRPr lang="zh-TW" sz="1000" b="1"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017630" y="5731016"/>
            <a:ext cx="116484" cy="132015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en-US" sz="1000">
                <a:solidFill>
                  <a:srgbClr val="7F7F7F"/>
                </a:solidFill>
                <a:latin typeface="Arial" panose="020B0604020202020204"/>
              </a:rPr>
              <a:t>A</a:t>
            </a:r>
            <a:endParaRPr lang="en-US" sz="1000">
              <a:solidFill>
                <a:srgbClr val="7F7F7F"/>
              </a:solidFill>
              <a:latin typeface="Arial" panose="020B06040202020202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155291" y="5734899"/>
            <a:ext cx="761030" cy="14366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000" b="1">
                <a:latin typeface="Microsoft JhengHei" panose="020B0604030504040204" charset="-120"/>
                <a:ea typeface="Microsoft JhengHei" panose="020B0604030504040204" charset="-120"/>
              </a:rPr>
              <a:t>次要交通节点</a:t>
            </a:r>
            <a:endParaRPr lang="zh-TW" sz="1000" b="1"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524514" y="3983755"/>
            <a:ext cx="104836" cy="20190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/>
            <a:r>
              <a:rPr lang="zh-TW" sz="500">
                <a:latin typeface="MingLiU"/>
                <a:ea typeface="MingLiU"/>
              </a:rPr>
              <a:t>（二）</a:t>
            </a:r>
            <a:endParaRPr lang="zh-TW" sz="500">
              <a:latin typeface="MingLiU"/>
              <a:ea typeface="MingLiU"/>
            </a:endParaRPr>
          </a:p>
          <a:p>
            <a:pPr indent="0" algn="r">
              <a:lnSpc>
                <a:spcPct val="93000"/>
              </a:lnSpc>
            </a:pPr>
            <a:r>
              <a:rPr lang="en-US" sz="1000">
                <a:solidFill>
                  <a:srgbClr val="7F7F7F"/>
                </a:solidFill>
                <a:latin typeface="Arial" panose="020B0604020202020204"/>
              </a:rPr>
              <a:t>S</a:t>
            </a:r>
            <a:endParaRPr lang="en-US" sz="1000">
              <a:solidFill>
                <a:srgbClr val="7F7F7F"/>
              </a:solidFill>
              <a:latin typeface="Arial" panose="020B0604020202020204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524514" y="5008815"/>
            <a:ext cx="104836" cy="2057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/>
            <a:r>
              <a:rPr lang="en-US" sz="600">
                <a:solidFill>
                  <a:srgbClr val="7F7F7F"/>
                </a:solidFill>
                <a:latin typeface="Arial" panose="020B0604020202020204"/>
              </a:rPr>
              <a:t>g</a:t>
            </a:r>
            <a:endParaRPr lang="en-US" sz="600">
              <a:solidFill>
                <a:srgbClr val="7F7F7F"/>
              </a:solidFill>
              <a:latin typeface="Arial" panose="020B0604020202020204"/>
            </a:endParaRPr>
          </a:p>
          <a:p>
            <a:pPr indent="0" algn="just"/>
            <a:r>
              <a:rPr lang="en-US" sz="600">
                <a:solidFill>
                  <a:srgbClr val="7F7F7F"/>
                </a:solidFill>
                <a:latin typeface="Arial" panose="020B0604020202020204"/>
              </a:rPr>
              <a:t>O</a:t>
            </a:r>
            <a:endParaRPr lang="en-US" sz="600">
              <a:solidFill>
                <a:srgbClr val="7F7F7F"/>
              </a:solidFill>
              <a:latin typeface="Arial" panose="020B0604020202020204"/>
            </a:endParaRPr>
          </a:p>
          <a:p>
            <a:pPr indent="0" algn="just">
              <a:lnSpc>
                <a:spcPct val="75000"/>
              </a:lnSpc>
            </a:pPr>
            <a:r>
              <a:rPr lang="zh-TW" sz="600">
                <a:solidFill>
                  <a:srgbClr val="7F7F7F"/>
                </a:solidFill>
                <a:latin typeface="Arial" panose="020B0604020202020204"/>
                <a:ea typeface="Arial" panose="020B0604020202020204"/>
              </a:rPr>
              <a:t>9</a:t>
            </a:r>
            <a:endParaRPr lang="zh-TW" sz="600">
              <a:solidFill>
                <a:srgbClr val="7F7F7F"/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707006" y="3506170"/>
            <a:ext cx="100953" cy="205789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en-US" sz="2000">
                <a:solidFill>
                  <a:srgbClr val="7F7F7F"/>
                </a:solidFill>
                <a:latin typeface="Arial" panose="020B0604020202020204"/>
              </a:rPr>
              <a:t>i</a:t>
            </a:r>
            <a:endParaRPr lang="en-US" sz="2000">
              <a:solidFill>
                <a:srgbClr val="7F7F7F"/>
              </a:solidFill>
              <a:latin typeface="Arial" panose="020B0604020202020204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118583" y="539709"/>
            <a:ext cx="139781" cy="139781"/>
          </a:xfrm>
          <a:prstGeom prst="rect">
            <a:avLst/>
          </a:prstGeom>
          <a:solidFill>
            <a:srgbClr val="FFFFFF"/>
          </a:solidFill>
        </p:spPr>
        <p:txBody>
          <a:bodyPr vert="wordArtVertRtl" wrap="none" lIns="0" tIns="0" rIns="0" bIns="0">
            <a:noAutofit/>
          </a:bodyPr>
          <a:p>
            <a:pPr indent="0"/>
            <a:r>
              <a:rPr lang="zh-TW" sz="900">
                <a:latin typeface="MingLiU"/>
                <a:ea typeface="MingLiU"/>
              </a:rPr>
              <a:t>北</a:t>
            </a:r>
            <a:endParaRPr lang="zh-TW" sz="900">
              <a:latin typeface="MingLiU"/>
              <a:ea typeface="MingLiU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982685" y="2055943"/>
            <a:ext cx="194140" cy="594069"/>
          </a:xfrm>
          <a:prstGeom prst="rect">
            <a:avLst/>
          </a:prstGeom>
          <a:solidFill>
            <a:srgbClr val="FFFFFF"/>
          </a:solidFill>
        </p:spPr>
        <p:txBody>
          <a:bodyPr vert="wordArtVertRtl" wrap="none" lIns="0" tIns="0" rIns="0" bIns="0">
            <a:noAutofit/>
          </a:bodyPr>
          <a:p>
            <a:pPr indent="0"/>
            <a:r>
              <a:rPr lang="en-US" sz="1600">
                <a:solidFill>
                  <a:srgbClr val="404040"/>
                </a:solidFill>
                <a:latin typeface="Microsoft JhengHei" panose="020B0604030504040204" charset="-120"/>
              </a:rPr>
              <a:t>®</a:t>
            </a:r>
            <a:r>
              <a:rPr lang="en-US" sz="1600">
                <a:solidFill>
                  <a:srgbClr val="7F7F7F"/>
                </a:solidFill>
                <a:latin typeface="Microsoft JhengHei" panose="020B0604030504040204" charset="-120"/>
              </a:rPr>
              <a:t>®s</a:t>
            </a:r>
            <a:endParaRPr lang="en-US" sz="1600">
              <a:solidFill>
                <a:srgbClr val="7F7F7F"/>
              </a:solidFill>
              <a:latin typeface="Microsoft JhengHei" panose="020B060403050404020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520631" y="1428871"/>
            <a:ext cx="128133" cy="1844331"/>
          </a:xfrm>
          <a:prstGeom prst="rect">
            <a:avLst/>
          </a:prstGeom>
          <a:solidFill>
            <a:srgbClr val="FFFFFF"/>
          </a:solidFill>
        </p:spPr>
        <p:txBody>
          <a:bodyPr vert="wordArtVertRtl" wrap="none" lIns="0" tIns="0" rIns="0" bIns="0">
            <a:noAutofit/>
          </a:bodyPr>
          <a:p>
            <a:pPr indent="0"/>
            <a:r>
              <a:rPr lang="zh-TW" sz="750">
                <a:solidFill>
                  <a:srgbClr val="362814"/>
                </a:solidFill>
                <a:latin typeface="Microsoft JhengHei" panose="020B0604030504040204" charset="-120"/>
                <a:ea typeface="Microsoft JhengHei" panose="020B0604030504040204" charset="-120"/>
              </a:rPr>
              <a:t>81</a:t>
            </a:r>
            <a:r>
              <a:rPr lang="zh-TW" sz="750">
                <a:solidFill>
                  <a:srgbClr val="7F7F7F"/>
                </a:solidFill>
                <a:latin typeface="Microsoft JhengHei" panose="020B0604030504040204" charset="-120"/>
                <a:ea typeface="Microsoft JhengHei" panose="020B0604030504040204" charset="-120"/>
              </a:rPr>
              <a:t>0</a:t>
            </a:r>
            <a:r>
              <a:rPr lang="zh-TW" sz="1300">
                <a:solidFill>
                  <a:srgbClr val="362814"/>
                </a:solidFill>
                <a:latin typeface="MingLiU"/>
                <a:ea typeface="MingLiU"/>
              </a:rPr>
              <a:t>二 </a:t>
            </a:r>
            <a:r>
              <a:rPr lang="en-US" sz="750">
                <a:solidFill>
                  <a:srgbClr val="7F7F7F"/>
                </a:solidFill>
                <a:latin typeface="Microsoft JhengHei" panose="020B0604030504040204" charset="-120"/>
              </a:rPr>
              <a:t>W </a:t>
            </a:r>
            <a:r>
              <a:rPr lang="en-US" sz="750">
                <a:latin typeface="Microsoft JhengHei" panose="020B0604030504040204" charset="-120"/>
              </a:rPr>
              <a:t>f</a:t>
            </a:r>
            <a:r>
              <a:rPr lang="en-US" sz="750">
                <a:solidFill>
                  <a:srgbClr val="7F7F7F"/>
                </a:solidFill>
                <a:latin typeface="Microsoft JhengHei" panose="020B0604030504040204" charset="-120"/>
              </a:rPr>
              <a:t>gl</a:t>
            </a:r>
            <a:r>
              <a:rPr lang="en-US" sz="750">
                <a:solidFill>
                  <a:srgbClr val="362814"/>
                </a:solidFill>
                <a:latin typeface="Microsoft JhengHei" panose="020B0604030504040204" charset="-120"/>
              </a:rPr>
              <a:t>ES</a:t>
            </a:r>
            <a:r>
              <a:rPr lang="en-US" sz="750">
                <a:solidFill>
                  <a:srgbClr val="7F7F7F"/>
                </a:solidFill>
                <a:latin typeface="Microsoft JhengHei" panose="020B0604030504040204" charset="-120"/>
              </a:rPr>
              <a:t>sl</a:t>
            </a:r>
            <a:r>
              <a:rPr lang="en-US" sz="750">
                <a:solidFill>
                  <a:srgbClr val="362814"/>
                </a:solidFill>
                <a:latin typeface="Microsoft JhengHei" panose="020B0604030504040204" charset="-120"/>
              </a:rPr>
              <a:t>Lf </a:t>
            </a:r>
            <a:r>
              <a:rPr lang="zh-TW" sz="1300">
                <a:solidFill>
                  <a:srgbClr val="7F7F7F"/>
                </a:solidFill>
                <a:latin typeface="MingLiU"/>
                <a:ea typeface="MingLiU"/>
              </a:rPr>
              <a:t>員</a:t>
            </a:r>
            <a:endParaRPr lang="zh-TW" sz="1300">
              <a:solidFill>
                <a:srgbClr val="7F7F7F"/>
              </a:solidFill>
              <a:latin typeface="MingLiU"/>
              <a:ea typeface="MingLiU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1196" y="472698"/>
            <a:ext cx="7791773" cy="633105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8579" y="546315"/>
            <a:ext cx="1429719" cy="53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447" y="6354305"/>
            <a:ext cx="879529" cy="19760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151030" y="5199681"/>
            <a:ext cx="774915" cy="52694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1120"/>
              </a:spcAft>
            </a:pPr>
            <a:r>
              <a:rPr lang="zh-TW" sz="1000" b="1">
                <a:latin typeface="Microsoft JhengHei" panose="020B0604030504040204" charset="-120"/>
                <a:ea typeface="Microsoft JhengHei" panose="020B0604030504040204" charset="-120"/>
              </a:rPr>
              <a:t>主要交通动线</a:t>
            </a:r>
            <a:endParaRPr lang="zh-TW" sz="1000" b="1">
              <a:latin typeface="Microsoft JhengHei" panose="020B0604030504040204" charset="-120"/>
              <a:ea typeface="Microsoft JhengHei" panose="020B0604030504040204" charset="-120"/>
            </a:endParaRPr>
          </a:p>
          <a:p>
            <a:pPr indent="0"/>
            <a:r>
              <a:rPr lang="zh-TW" sz="1000" b="1">
                <a:latin typeface="Microsoft JhengHei" panose="020B0604030504040204" charset="-120"/>
                <a:ea typeface="Microsoft JhengHei" panose="020B0604030504040204" charset="-120"/>
              </a:rPr>
              <a:t>主要交通节点</a:t>
            </a:r>
            <a:endParaRPr lang="zh-TW" sz="1000" b="1"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3E3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85" y="416990"/>
            <a:ext cx="12652674" cy="735689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p="http://schemas.openxmlformats.org/presentationml/2006/main">
  <p:tag name="KSO_WPP_MARK_KEY" val="ebc9a1d6-73c9-4e66-9f86-26f6b1e08789"/>
  <p:tag name="COMMONDATA" val="eyJoZGlkIjoiYWIxNTkwODViZDk1NWZhY2EzYzU3ZTZkY2QyYTg1NmM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844</Words>
  <Application>WPS 演示</Application>
  <PresentationFormat/>
  <Paragraphs>236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6" baseType="lpstr">
      <vt:lpstr>Arial</vt:lpstr>
      <vt:lpstr>宋体</vt:lpstr>
      <vt:lpstr>Wingdings</vt:lpstr>
      <vt:lpstr>华文新魏</vt:lpstr>
      <vt:lpstr>Arial</vt:lpstr>
      <vt:lpstr>微软雅黑</vt:lpstr>
      <vt:lpstr>Microsoft JhengHei</vt:lpstr>
      <vt:lpstr>MingLiU</vt:lpstr>
      <vt:lpstr>Segoe Print</vt:lpstr>
      <vt:lpstr>Courier New</vt:lpstr>
      <vt:lpstr>Arial Unicode MS</vt:lpstr>
      <vt:lpstr>Calibri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威</cp:lastModifiedBy>
  <cp:revision>3</cp:revision>
  <dcterms:created xsi:type="dcterms:W3CDTF">2023-03-01T08:11:00Z</dcterms:created>
  <dcterms:modified xsi:type="dcterms:W3CDTF">2023-03-01T08:18:07Z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B1D3BC45DDC8412A8C301980CB3C55B9</vt:lpwstr>
  </property>
  <property fmtid="{D5CDD505-2E9C-101B-9397-08002B2CF9AE}" pid="3" name="KSOProductBuildVer">
    <vt:lpwstr>2052-11.1.0.13703</vt:lpwstr>
  </property>
</Properties>
</file>