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2" r:id="rId32"/>
  </p:sldIdLst>
  <p:sldSz cx="13580110" cy="9864725"/>
  <p:notesSz cx="6858000" cy="9144000"/>
  <p:custDataLst>
    <p:tags r:id="rId3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eg"/><Relationship Id="rId8" Type="http://schemas.openxmlformats.org/officeDocument/2006/relationships/image" Target="../media/image41.jpeg"/><Relationship Id="rId7" Type="http://schemas.openxmlformats.org/officeDocument/2006/relationships/image" Target="../media/image40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075" y="690956"/>
            <a:ext cx="7861777" cy="4379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5070451"/>
            <a:ext cx="6497053" cy="151597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65774" y="505326"/>
            <a:ext cx="1155032" cy="15125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1200" b="1">
                <a:latin typeface="Arial" panose="020B0604020202020204"/>
              </a:rPr>
              <a:t>SITE ANALYSIS</a:t>
            </a:r>
            <a:endParaRPr lang="en-US" sz="1200" b="1">
              <a:latin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70261" y="4286679"/>
            <a:ext cx="2031618" cy="194567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R="193675" indent="0" algn="r"/>
            <a:r>
              <a:rPr lang="zh-TW" sz="1400">
                <a:latin typeface="微软雅黑" panose="020B0503020204020204" charset="-122"/>
                <a:ea typeface="微软雅黑" panose="020B0503020204020204" charset="-122"/>
              </a:rPr>
              <a:t>生活区</a:t>
            </a:r>
            <a:endParaRPr lang="zh-TW" sz="14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75000"/>
              </a:lnSpc>
              <a:spcAft>
                <a:spcPts val="210"/>
              </a:spcAft>
            </a:pPr>
            <a:r>
              <a:rPr lang="en-US" sz="1800" b="1">
                <a:solidFill>
                  <a:srgbClr val="FF9700"/>
                </a:solidFill>
                <a:latin typeface="Arial" panose="020B0604020202020204"/>
              </a:rPr>
              <a:t>I ■ ■!</a:t>
            </a:r>
            <a:endParaRPr lang="en-US" sz="1800" b="1">
              <a:solidFill>
                <a:srgbClr val="FF9700"/>
              </a:solidFill>
              <a:latin typeface="Arial" panose="020B0604020202020204"/>
            </a:endParaRPr>
          </a:p>
          <a:p>
            <a:pPr indent="0"/>
            <a:r>
              <a:rPr lang="en-US" sz="1800" b="1">
                <a:solidFill>
                  <a:srgbClr val="226E4A"/>
                </a:solidFill>
                <a:latin typeface="Arial" panose="020B0604020202020204"/>
              </a:rPr>
              <a:t>i </a:t>
            </a:r>
            <a:r>
              <a:rPr lang="zh-CN" sz="1400">
                <a:solidFill>
                  <a:srgbClr val="226E4A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sz="1400">
                <a:latin typeface="微软雅黑" panose="020B0503020204020204" charset="-122"/>
                <a:ea typeface="微软雅黑" panose="020B0503020204020204" charset="-122"/>
              </a:rPr>
              <a:t>活动区</a:t>
            </a:r>
            <a:endParaRPr lang="zh-TW" sz="14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75000"/>
              </a:lnSpc>
              <a:spcAft>
                <a:spcPts val="210"/>
              </a:spcAft>
            </a:pPr>
            <a:r>
              <a:rPr lang="en-US" sz="1800" b="1">
                <a:solidFill>
                  <a:srgbClr val="226E4A"/>
                </a:solidFill>
                <a:latin typeface="Arial" panose="020B0604020202020204"/>
              </a:rPr>
              <a:t>I        1</a:t>
            </a:r>
            <a:endParaRPr lang="en-US" sz="1800" b="1">
              <a:solidFill>
                <a:srgbClr val="226E4A"/>
              </a:solidFill>
              <a:latin typeface="Arial" panose="020B0604020202020204"/>
            </a:endParaRPr>
          </a:p>
          <a:p>
            <a:pPr indent="0"/>
            <a:r>
              <a:rPr lang="en-US" sz="1800" b="1">
                <a:solidFill>
                  <a:srgbClr val="324275"/>
                </a:solidFill>
                <a:latin typeface="Arial" panose="020B0604020202020204"/>
              </a:rPr>
              <a:t>i  </a:t>
            </a:r>
            <a:r>
              <a:rPr lang="en-US" sz="1800" b="1">
                <a:solidFill>
                  <a:srgbClr val="FFFFFF"/>
                </a:solidFill>
                <a:latin typeface="Arial" panose="020B0604020202020204"/>
              </a:rPr>
              <a:t>. </a:t>
            </a:r>
            <a:r>
              <a:rPr lang="zh-TW" sz="1400">
                <a:latin typeface="微软雅黑" panose="020B0503020204020204" charset="-122"/>
                <a:ea typeface="微软雅黑" panose="020B0503020204020204" charset="-122"/>
              </a:rPr>
              <a:t>餐饮区</a:t>
            </a:r>
            <a:endParaRPr lang="zh-TW" sz="1400">
              <a:latin typeface="微软雅黑" panose="020B0503020204020204" charset="-122"/>
              <a:ea typeface="微软雅黑" panose="020B0503020204020204" charset="-122"/>
            </a:endParaRPr>
          </a:p>
          <a:p>
            <a:pPr indent="-4013200"/>
            <a:r>
              <a:rPr lang="zh-TW" sz="1200" b="1">
                <a:latin typeface="微软雅黑" panose="020B0503020204020204" charset="-122"/>
                <a:ea typeface="微软雅黑" panose="020B0503020204020204" charset="-122"/>
              </a:rPr>
              <a:t>____</a:t>
            </a:r>
            <a:endParaRPr lang="zh-TW" sz="12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TW" sz="1400">
                <a:solidFill>
                  <a:srgbClr val="BF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en-US" sz="1400">
                <a:solidFill>
                  <a:srgbClr val="BF0000"/>
                </a:solidFill>
                <a:latin typeface="微软雅黑" panose="020B0503020204020204" charset="-122"/>
              </a:rPr>
              <a:t> ...</a:t>
            </a:r>
            <a:r>
              <a:rPr lang="zh-CN" sz="1400">
                <a:solidFill>
                  <a:srgbClr val="BF0000"/>
                </a:solidFill>
                <a:latin typeface="微软雅黑" panose="020B0503020204020204" charset="-122"/>
                <a:ea typeface="微软雅黑" panose="020B0503020204020204" charset="-122"/>
              </a:rPr>
              <a:t>: </a:t>
            </a:r>
            <a:r>
              <a:rPr lang="zh-TW" sz="1400">
                <a:latin typeface="微软雅黑" panose="020B0503020204020204" charset="-122"/>
                <a:ea typeface="微软雅黑" panose="020B0503020204020204" charset="-122"/>
              </a:rPr>
              <a:t>配套商业区</a:t>
            </a:r>
            <a:endParaRPr lang="zh-TW" sz="14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en-US" sz="1400">
                <a:solidFill>
                  <a:srgbClr val="BF0000"/>
                </a:solidFill>
                <a:latin typeface="微软雅黑" panose="020B0503020204020204" charset="-122"/>
              </a:rPr>
              <a:t>...........</a:t>
            </a:r>
            <a:r>
              <a:rPr lang="zh-TW" sz="1400">
                <a:latin typeface="微软雅黑" panose="020B0503020204020204" charset="-122"/>
                <a:ea typeface="微软雅黑" panose="020B0503020204020204" charset="-122"/>
              </a:rPr>
              <a:t>（项目场地）</a:t>
            </a:r>
            <a:endParaRPr lang="zh-TW" sz="14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en-US" sz="1400">
                <a:solidFill>
                  <a:srgbClr val="6F309F"/>
                </a:solidFill>
                <a:latin typeface="微软雅黑" panose="020B0503020204020204" charset="-122"/>
              </a:rPr>
              <a:t>•■A</a:t>
            </a:r>
            <a:r>
              <a:rPr lang="zh-TW" sz="1400">
                <a:latin typeface="微软雅黑" panose="020B0503020204020204" charset="-122"/>
                <a:ea typeface="微软雅黑" panose="020B0503020204020204" charset="-122"/>
              </a:rPr>
              <a:t>交通主轴线</a:t>
            </a:r>
            <a:endParaRPr lang="zh-TW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8054"/>
            <a:ext cx="6743327" cy="6442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327" y="411033"/>
            <a:ext cx="5447680" cy="64484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2517"/>
            <a:ext cx="12191007" cy="63769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191007" cy="64335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202921" cy="64573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74485" y="515280"/>
            <a:ext cx="1265864" cy="151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66819" y="783345"/>
            <a:ext cx="878658" cy="18764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立面图</a:t>
            </a:r>
            <a:r>
              <a:rPr lang="en-US" sz="1200" b="1">
                <a:latin typeface="Microsoft JhengHei" panose="020B0604030504040204" charset="-120"/>
              </a:rPr>
              <a:t>（</a:t>
            </a:r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北</a:t>
            </a:r>
            <a:r>
              <a:rPr lang="en-US" sz="1200" b="1">
                <a:latin typeface="Microsoft JhengHei" panose="020B0604030504040204" charset="-120"/>
              </a:rPr>
              <a:t>）</a:t>
            </a:r>
            <a:endParaRPr lang="en-US" sz="1200" b="1">
              <a:latin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63632" y="3705256"/>
            <a:ext cx="405076" cy="12807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000">
                <a:solidFill>
                  <a:srgbClr val="A6A6A6"/>
                </a:solidFill>
                <a:latin typeface="Times New Roman" panose="02020603050405020304"/>
              </a:rPr>
              <a:t>IIIIF'W</a:t>
            </a:r>
            <a:endParaRPr lang="en-US" sz="1000">
              <a:solidFill>
                <a:srgbClr val="A6A6A6"/>
              </a:solidFill>
              <a:latin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48664" y="4175859"/>
            <a:ext cx="375291" cy="1102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700">
                <a:solidFill>
                  <a:srgbClr val="404040"/>
                </a:solidFill>
                <a:latin typeface="Arial" panose="020B0604020202020204"/>
              </a:rPr>
              <a:t>Blnlnnninffl</a:t>
            </a:r>
            <a:endParaRPr lang="en-US" sz="700">
              <a:solidFill>
                <a:srgbClr val="404040"/>
              </a:solidFill>
              <a:latin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02561" y="3038071"/>
            <a:ext cx="1551799" cy="494431"/>
          </a:xfrm>
          <a:prstGeom prst="rect">
            <a:avLst/>
          </a:prstGeom>
          <a:solidFill>
            <a:srgbClr val="6B7883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225" b="1">
                <a:solidFill>
                  <a:srgbClr val="D9D9D9"/>
                </a:solidFill>
                <a:latin typeface="Arial" panose="020B0604020202020204"/>
              </a:rPr>
              <a:t>ILLBOAR?</a:t>
            </a:r>
            <a:endParaRPr lang="en-US" sz="2225" b="1">
              <a:solidFill>
                <a:srgbClr val="D9D9D9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0142"/>
            <a:ext cx="12191007" cy="590934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62571" y="503366"/>
            <a:ext cx="1265864" cy="45571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420"/>
              </a:spcAft>
            </a:pPr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  <a:p>
            <a:pPr indent="8890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立面图</a:t>
            </a:r>
            <a:r>
              <a:rPr lang="en-US" sz="1200" b="1">
                <a:latin typeface="Microsoft JhengHei" panose="020B0604030504040204" charset="-120"/>
              </a:rPr>
              <a:t>（</a:t>
            </a:r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东</a:t>
            </a:r>
            <a:r>
              <a:rPr lang="en-US" sz="1200" b="1">
                <a:latin typeface="Microsoft JhengHei" panose="020B0604030504040204" charset="-120"/>
              </a:rPr>
              <a:t>）</a:t>
            </a:r>
            <a:endParaRPr lang="en-US" sz="1200" b="1">
              <a:latin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191007" cy="64335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62571" y="503366"/>
            <a:ext cx="1265864" cy="151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54905" y="771431"/>
            <a:ext cx="878658" cy="18764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立面图</a:t>
            </a:r>
            <a:r>
              <a:rPr lang="en-US" sz="1200" b="1">
                <a:latin typeface="Microsoft JhengHei" panose="020B0604030504040204" charset="-120"/>
              </a:rPr>
              <a:t>（</a:t>
            </a:r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南</a:t>
            </a:r>
            <a:r>
              <a:rPr lang="en-US" sz="1200" b="1">
                <a:latin typeface="Microsoft JhengHei" panose="020B0604030504040204" charset="-120"/>
              </a:rPr>
              <a:t>）</a:t>
            </a:r>
            <a:endParaRPr lang="en-US" sz="1200" b="1">
              <a:latin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22918" y="2558532"/>
            <a:ext cx="905465" cy="13999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 u="sng">
                <a:solidFill>
                  <a:srgbClr val="7F7F7F"/>
                </a:solidFill>
                <a:latin typeface="宋体" panose="02010600030101010101" pitchFamily="2" charset="-122"/>
              </a:rPr>
              <a:t>△</a:t>
            </a:r>
            <a:r>
              <a:rPr lang="en-US" sz="1000" b="1" u="sng">
                <a:solidFill>
                  <a:srgbClr val="7F7F7F"/>
                </a:solidFill>
                <a:latin typeface="Arial" panose="020B0604020202020204"/>
              </a:rPr>
              <a:t> cgi/ici?</a:t>
            </a:r>
            <a:endParaRPr lang="en-US" sz="1000" b="1" u="sng">
              <a:solidFill>
                <a:srgbClr val="7F7F7F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1856" cy="68952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191007" cy="64335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62571" y="503366"/>
            <a:ext cx="1265864" cy="151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54905" y="771431"/>
            <a:ext cx="467625" cy="16977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立面图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36281" y="3708234"/>
            <a:ext cx="1000776" cy="250194"/>
          </a:xfrm>
          <a:prstGeom prst="rect">
            <a:avLst/>
          </a:prstGeom>
          <a:solidFill>
            <a:srgbClr val="4C494A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1800" b="1">
                <a:solidFill>
                  <a:srgbClr val="D9D9D9"/>
                </a:solidFill>
                <a:latin typeface="Arial" panose="020B0604020202020204"/>
              </a:rPr>
              <a:t>SIGNBOARD</a:t>
            </a:r>
            <a:endParaRPr lang="en-US" sz="1800" b="1">
              <a:solidFill>
                <a:srgbClr val="D9D9D9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441701"/>
            <a:ext cx="9283484" cy="64124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55383" y="3370881"/>
            <a:ext cx="317715" cy="10073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A</a:t>
            </a:r>
            <a:r>
              <a:rPr lang="zh-TW" sz="550">
                <a:latin typeface="MingLiU"/>
                <a:ea typeface="MingLiU"/>
              </a:rPr>
              <a:t>皿</a:t>
            </a:r>
            <a:endParaRPr lang="zh-TW" sz="550">
              <a:latin typeface="MingLiU"/>
              <a:ea typeface="MingLiU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90274" y="6300061"/>
            <a:ext cx="247973" cy="10073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28500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74776" y="461074"/>
            <a:ext cx="1096505" cy="34483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总平面图 «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/>
            <a:r>
              <a:rPr lang="zh-TW" sz="600">
                <a:latin typeface="Microsoft JhengHei" panose="020B0604030504040204" charset="-120"/>
                <a:ea typeface="Microsoft JhengHei" panose="020B0604030504040204" charset="-120"/>
              </a:rPr>
              <a:t>28500 </a:t>
            </a:r>
            <a:r>
              <a:rPr lang="en-US" sz="600">
                <a:latin typeface="Microsoft JhengHei" panose="020B0604030504040204" charset="-120"/>
              </a:rPr>
              <a:t>T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39925" y="6117955"/>
            <a:ext cx="240224" cy="10073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solidFill>
                  <a:srgbClr val="7F7F7F"/>
                </a:solidFill>
                <a:latin typeface="Courier New" panose="02070309020205020404"/>
                <a:ea typeface="Courier New" panose="02070309020205020404"/>
              </a:rPr>
              <a:t>105»</a:t>
            </a:r>
            <a:endParaRPr lang="zh-TW" sz="1000">
              <a:solidFill>
                <a:srgbClr val="7F7F7F"/>
              </a:solidFill>
              <a:latin typeface="Courier New" panose="02070309020205020404"/>
              <a:ea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43779" y="1724186"/>
            <a:ext cx="306092" cy="2169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40"/>
              </a:spcAft>
            </a:pPr>
            <a:r>
              <a:rPr lang="en-US" sz="550">
                <a:latin typeface="黑体" panose="02010609060101010101" charset="-122"/>
              </a:rPr>
              <a:t>2F</a:t>
            </a:r>
            <a:endParaRPr lang="en-US" sz="550">
              <a:latin typeface="黑体" panose="02010609060101010101" charset="-122"/>
            </a:endParaRPr>
          </a:p>
          <a:p>
            <a:pPr indent="0"/>
            <a:r>
              <a:rPr lang="en-US" sz="550">
                <a:latin typeface="黑体" panose="02010609060101010101" charset="-122"/>
              </a:rPr>
              <a:t>H:6. 26m</a:t>
            </a:r>
            <a:endParaRPr lang="en-US" sz="550">
              <a:latin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27542" y="2185261"/>
            <a:ext cx="224725" cy="10073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6.260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98003" y="1487837"/>
            <a:ext cx="302217" cy="21310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900"/>
              </a:lnSpc>
            </a:pPr>
            <a:r>
              <a:rPr lang="en-US" sz="550">
                <a:latin typeface="黑体" panose="02010609060101010101" charset="-122"/>
              </a:rPr>
              <a:t>2F H:6. 26m</a:t>
            </a:r>
            <a:endParaRPr lang="en-US" sz="550">
              <a:latin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99301" y="1476213"/>
            <a:ext cx="302217" cy="21310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40"/>
              </a:spcAft>
            </a:pPr>
            <a:r>
              <a:rPr lang="en-US" sz="550">
                <a:latin typeface="黑体" panose="02010609060101010101" charset="-122"/>
              </a:rPr>
              <a:t>1F</a:t>
            </a:r>
            <a:endParaRPr lang="en-US" sz="550">
              <a:latin typeface="黑体" panose="02010609060101010101" charset="-122"/>
            </a:endParaRPr>
          </a:p>
          <a:p>
            <a:pPr indent="0"/>
            <a:r>
              <a:rPr lang="en-US" sz="550">
                <a:latin typeface="黑体" panose="02010609060101010101" charset="-122"/>
              </a:rPr>
              <a:t>H :3.36m</a:t>
            </a:r>
            <a:endParaRPr lang="en-US" sz="550">
              <a:latin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27003" y="2158138"/>
            <a:ext cx="306091" cy="21310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40"/>
              </a:spcAft>
            </a:pPr>
            <a:r>
              <a:rPr lang="en-US" sz="550">
                <a:latin typeface="黑体" panose="02010609060101010101" charset="-122"/>
              </a:rPr>
              <a:t>1F</a:t>
            </a:r>
            <a:endParaRPr lang="en-US" sz="550">
              <a:latin typeface="黑体" panose="02010609060101010101" charset="-122"/>
            </a:endParaRPr>
          </a:p>
          <a:p>
            <a:pPr indent="0"/>
            <a:r>
              <a:rPr lang="en-US" sz="550">
                <a:latin typeface="黑体" panose="02010609060101010101" charset="-122"/>
              </a:rPr>
              <a:t>H :3.36m</a:t>
            </a:r>
            <a:endParaRPr lang="en-US" sz="550">
              <a:latin typeface="黑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85501" y="1902416"/>
            <a:ext cx="325465" cy="11236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+ 0.000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74955" y="3963691"/>
            <a:ext cx="352587" cy="18210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550">
                <a:latin typeface="MingLiU"/>
                <a:ea typeface="MingLiU"/>
              </a:rPr>
              <a:t>优幕底游网</a:t>
            </a:r>
            <a:endParaRPr lang="zh-TW" sz="550">
              <a:latin typeface="MingLiU"/>
              <a:ea typeface="MingLiU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62054" y="2634711"/>
            <a:ext cx="751668" cy="33708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44500">
              <a:spcAft>
                <a:spcPts val="140"/>
              </a:spcAft>
            </a:pPr>
            <a:r>
              <a:rPr lang="en-US" sz="550">
                <a:latin typeface="黑体" panose="02010609060101010101" charset="-122"/>
              </a:rPr>
              <a:t>2F</a:t>
            </a:r>
            <a:endParaRPr lang="en-US" sz="550">
              <a:latin typeface="黑体" panose="02010609060101010101" charset="-122"/>
            </a:endParaRPr>
          </a:p>
          <a:p>
            <a:pPr indent="444500"/>
            <a:r>
              <a:rPr lang="en-US" sz="550">
                <a:latin typeface="黑体" panose="02010609060101010101" charset="-122"/>
              </a:rPr>
              <a:t>H:6. 26m</a:t>
            </a:r>
            <a:endParaRPr lang="en-US" sz="550">
              <a:latin typeface="黑体" panose="02010609060101010101" charset="-122"/>
            </a:endParaRPr>
          </a:p>
          <a:p>
            <a:pPr indent="0"/>
            <a:r>
              <a:rPr lang="en-US" sz="600">
                <a:latin typeface="Microsoft JhengHei" panose="020B0604030504040204" charset="-120"/>
              </a:rPr>
              <a:t>6.260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39745" y="4448013"/>
            <a:ext cx="288656" cy="19566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40"/>
              </a:spcAft>
            </a:pPr>
            <a:r>
              <a:rPr lang="en-US" sz="550">
                <a:latin typeface="黑体" panose="02010609060101010101" charset="-122"/>
              </a:rPr>
              <a:t>1F</a:t>
            </a:r>
            <a:endParaRPr lang="en-US" sz="550">
              <a:latin typeface="黑体" panose="02010609060101010101" charset="-122"/>
            </a:endParaRPr>
          </a:p>
          <a:p>
            <a:pPr indent="0"/>
            <a:r>
              <a:rPr lang="en-US" sz="550">
                <a:latin typeface="黑体" panose="02010609060101010101" charset="-122"/>
              </a:rPr>
              <a:t>H:3.21m</a:t>
            </a:r>
            <a:endParaRPr lang="en-US" sz="550">
              <a:latin typeface="黑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97684" y="4800600"/>
            <a:ext cx="457200" cy="20147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+ 0.000 I</a:t>
            </a:r>
            <a:endParaRPr lang="en-US" sz="600">
              <a:latin typeface="Microsoft JhengHei" panose="020B0604030504040204" charset="-120"/>
            </a:endParaRPr>
          </a:p>
          <a:p>
            <a:pPr indent="0">
              <a:lnSpc>
                <a:spcPct val="79000"/>
              </a:lnSpc>
            </a:pPr>
            <a:r>
              <a:rPr lang="en-US" sz="800">
                <a:latin typeface="Arial" panose="020B0604020202020204"/>
              </a:rPr>
              <a:t>▼</a:t>
            </a:r>
            <a:endParaRPr lang="en-US" sz="800"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7D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2932" y="1941983"/>
            <a:ext cx="1340326" cy="1420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911" y="422947"/>
            <a:ext cx="2755114" cy="1480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479" y="1584562"/>
            <a:ext cx="768453" cy="1799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197" y="2198134"/>
            <a:ext cx="5983810" cy="11884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896" y="425925"/>
            <a:ext cx="5942111" cy="1760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" y="1596476"/>
            <a:ext cx="6317401" cy="19628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10100"/>
            <a:ext cx="2615124" cy="12301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59309"/>
            <a:ext cx="12191007" cy="3061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2932" y="428904"/>
            <a:ext cx="8712118" cy="29576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2898082"/>
            <a:ext cx="1361175" cy="381248"/>
          </a:xfrm>
          <a:prstGeom prst="rect">
            <a:avLst/>
          </a:prstGeom>
          <a:solidFill>
            <a:srgbClr val="283459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3700">
                <a:solidFill>
                  <a:srgbClr val="D9D9D9"/>
                </a:solidFill>
                <a:latin typeface="Arial" panose="020B0604020202020204"/>
              </a:rPr>
              <a:t>NAME</a:t>
            </a:r>
            <a:endParaRPr lang="en-US" sz="3700">
              <a:solidFill>
                <a:srgbClr val="D9D9D9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7547" y="455710"/>
            <a:ext cx="7869202" cy="64722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179" y="488474"/>
            <a:ext cx="1045454" cy="63948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" y="0"/>
            <a:ext cx="3297201" cy="68773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191007" cy="64335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62571" y="503366"/>
            <a:ext cx="1265864" cy="151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1271" y="774410"/>
            <a:ext cx="628464" cy="16977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活动栈台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27114" y="3821417"/>
            <a:ext cx="565915" cy="16083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1100">
                <a:solidFill>
                  <a:srgbClr val="404040"/>
                </a:solidFill>
                <a:latin typeface="Arial" panose="020B0604020202020204"/>
              </a:rPr>
              <a:t>iiiiiiiniiiiiiii</a:t>
            </a:r>
            <a:endParaRPr lang="en-US" sz="1100">
              <a:solidFill>
                <a:srgbClr val="404040"/>
              </a:solidFill>
              <a:latin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39700" y="3863116"/>
            <a:ext cx="134032" cy="1191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000" baseline="30000">
                <a:solidFill>
                  <a:srgbClr val="404040"/>
                </a:solidFill>
                <a:latin typeface="Arial" panose="020B0604020202020204"/>
              </a:rPr>
              <a:t>1</a:t>
            </a:r>
            <a:r>
              <a:rPr lang="en-US" sz="1000">
                <a:solidFill>
                  <a:srgbClr val="404040"/>
                </a:solidFill>
                <a:latin typeface="Arial" panose="020B0604020202020204"/>
              </a:rPr>
              <a:t> .</a:t>
            </a:r>
            <a:endParaRPr lang="en-US" sz="1000">
              <a:solidFill>
                <a:srgbClr val="404040"/>
              </a:solidFill>
              <a:latin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938355"/>
            <a:ext cx="726754" cy="1667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550" b="1">
                <a:solidFill>
                  <a:srgbClr val="7F7F7F"/>
                </a:solidFill>
                <a:latin typeface="Times New Roman" panose="02020603050405020304"/>
              </a:rPr>
              <a:t>lllllulULuIlliUlllJlllllI</a:t>
            </a:r>
            <a:endParaRPr lang="en-US" sz="550" b="1">
              <a:solidFill>
                <a:srgbClr val="7F7F7F"/>
              </a:solidFill>
              <a:latin typeface="Times New Roman" panose="020206030504050203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7B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867" y="598678"/>
            <a:ext cx="3666535" cy="577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766"/>
            <a:ext cx="12191007" cy="44707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80442" y="521237"/>
            <a:ext cx="1247993" cy="4229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490"/>
              </a:spcAft>
            </a:pPr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  <a:p>
            <a:pPr indent="0" algn="ctr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活动栈台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0745" y="717818"/>
            <a:ext cx="2406629" cy="408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302" y="422947"/>
            <a:ext cx="300828" cy="527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403" y="422947"/>
            <a:ext cx="265086" cy="327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414" y="542087"/>
            <a:ext cx="330614" cy="3752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955" y="488474"/>
            <a:ext cx="979927" cy="5510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25873"/>
            <a:ext cx="12191007" cy="57336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62571" y="470603"/>
            <a:ext cx="1265864" cy="47358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490"/>
              </a:spcAft>
            </a:pPr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  <a:p>
            <a:pPr indent="0" algn="ctr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休闲栈台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191007" cy="64335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62571" y="503366"/>
            <a:ext cx="1265864" cy="151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1271" y="771431"/>
            <a:ext cx="628464" cy="17275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休闲栈台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6410" y="3091684"/>
            <a:ext cx="265087" cy="9233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550" b="1">
                <a:solidFill>
                  <a:srgbClr val="362814"/>
                </a:solidFill>
                <a:latin typeface="Arial" panose="020B0604020202020204"/>
              </a:rPr>
              <a:t>I </a:t>
            </a:r>
            <a:r>
              <a:rPr lang="en-US" sz="550" b="1">
                <a:solidFill>
                  <a:srgbClr val="404040"/>
                </a:solidFill>
                <a:latin typeface="Arial" panose="020B0604020202020204"/>
              </a:rPr>
              <a:t>HI lit ■</a:t>
            </a:r>
            <a:endParaRPr lang="en-US" sz="550" b="1">
              <a:solidFill>
                <a:srgbClr val="404040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7699" y="446522"/>
            <a:ext cx="9252718" cy="64124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09197" y="2170486"/>
            <a:ext cx="275679" cy="10871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+0.160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38496" y="4931159"/>
            <a:ext cx="283445" cy="10483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+0.050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4789" y="6317319"/>
            <a:ext cx="248500" cy="1048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28500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3908" y="481467"/>
            <a:ext cx="1098833" cy="32615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，层平面布置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 algn="ctr"/>
            <a:r>
              <a:rPr lang="zh-TW" sz="600">
                <a:latin typeface="Microsoft JhengHei" panose="020B0604030504040204" charset="-120"/>
                <a:ea typeface="Microsoft JhengHei" panose="020B0604030504040204" charset="-120"/>
              </a:rPr>
              <a:t>28500</a:t>
            </a:r>
            <a:endParaRPr lang="zh-TW" sz="600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22394" y="4880682"/>
            <a:ext cx="625132" cy="111824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一层业态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 algn="just">
              <a:lnSpc>
                <a:spcPct val="89000"/>
              </a:lnSpc>
            </a:pPr>
            <a:r>
              <a:rPr lang="zh-TW" sz="1200" b="1">
                <a:latin typeface="Arial" panose="020B0604020202020204"/>
                <a:ea typeface="Arial" panose="020B0604020202020204"/>
              </a:rPr>
              <a:t>180</a:t>
            </a:r>
            <a:r>
              <a:rPr lang="zh-CN" sz="1200" b="1">
                <a:latin typeface="Microsoft JhengHei" panose="020B0604030504040204" charset="-120"/>
                <a:ea typeface="Microsoft JhengHei" panose="020B0604030504040204" charset="-120"/>
              </a:rPr>
              <a:t>肝</a:t>
            </a:r>
            <a:endParaRPr lang="zh-CN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 algn="just">
              <a:lnSpc>
                <a:spcPts val="1200"/>
              </a:lnSpc>
            </a:pP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咖啡书吧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快餐零售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便利百货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轻食饮品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休闲广场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43403" y="1941401"/>
            <a:ext cx="271797" cy="10095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+0.160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13080" y="1910338"/>
            <a:ext cx="318390" cy="11260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600">
                <a:latin typeface="Microsoft JhengHei" panose="020B0604030504040204" charset="-120"/>
              </a:rPr>
              <a:t>+ 0.000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6061" y="2050119"/>
            <a:ext cx="388280" cy="24461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550">
                <a:latin typeface="MingLiU"/>
                <a:ea typeface="MingLiU"/>
              </a:rPr>
              <a:t>庵食</a:t>
            </a:r>
            <a:r>
              <a:rPr lang="en-US" sz="600">
                <a:latin typeface="Microsoft JhengHei" panose="020B0604030504040204" charset="-120"/>
              </a:rPr>
              <a:t>54 m</a:t>
            </a:r>
            <a:r>
              <a:rPr lang="en-US" sz="600" baseline="30000">
                <a:latin typeface="Microsoft JhengHei" panose="020B0604030504040204" charset="-120"/>
              </a:rPr>
              <a:t>2</a:t>
            </a:r>
            <a:endParaRPr lang="en-US" sz="600" baseline="30000">
              <a:latin typeface="Microsoft JhengHei" panose="020B0604030504040204" charset="-120"/>
            </a:endParaRPr>
          </a:p>
          <a:p>
            <a:pPr indent="0"/>
            <a:r>
              <a:rPr lang="en-US" sz="600">
                <a:latin typeface="Microsoft JhengHei" panose="020B0604030504040204" charset="-120"/>
              </a:rPr>
              <a:t>+0.200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97549" y="2877156"/>
            <a:ext cx="318389" cy="1378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+0.200</a:t>
            </a:r>
            <a:endParaRPr lang="en-US" sz="600">
              <a:latin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8558" y="444634"/>
            <a:ext cx="9213595" cy="64143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01128" y="2180641"/>
            <a:ext cx="274513" cy="104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+0.160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0535" y="2207705"/>
            <a:ext cx="282246" cy="10052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+0.230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7309" y="6309939"/>
            <a:ext cx="247449" cy="10439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600">
                <a:latin typeface="Microsoft JhengHei" panose="020B0604030504040204" charset="-120"/>
                <a:ea typeface="Microsoft JhengHei" panose="020B0604030504040204" charset="-120"/>
              </a:rPr>
              <a:t>28500</a:t>
            </a:r>
            <a:endParaRPr lang="zh-CN" sz="600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8546" y="483298"/>
            <a:ext cx="2261835" cy="3441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/>
            <a:r>
              <a:rPr lang="zh-CN" sz="1200" b="1">
                <a:latin typeface="Microsoft JhengHei" panose="020B0604030504040204" charset="-120"/>
                <a:ea typeface="Microsoft JhengHei" panose="020B0604030504040204" charset="-120"/>
              </a:rPr>
              <a:t>「</a:t>
            </a:r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一层平面尺寸  @   </a:t>
            </a:r>
            <a:r>
              <a:rPr lang="zh-TW" sz="600">
                <a:latin typeface="Microsoft JhengHei" panose="020B0604030504040204" charset="-120"/>
                <a:ea typeface="Microsoft JhengHei" panose="020B0604030504040204" charset="-120"/>
              </a:rPr>
              <a:t>（8）</a:t>
            </a:r>
            <a:endParaRPr lang="zh-TW" sz="600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marL="207645" indent="0" algn="ctr"/>
            <a:r>
              <a:rPr lang="zh-TW" sz="600">
                <a:latin typeface="Microsoft JhengHei" panose="020B0604030504040204" charset="-120"/>
                <a:ea typeface="Microsoft JhengHei" panose="020B0604030504040204" charset="-120"/>
              </a:rPr>
              <a:t>28500 </a:t>
            </a:r>
            <a:r>
              <a:rPr lang="en-US" sz="600">
                <a:latin typeface="Microsoft JhengHei" panose="020B0604030504040204" charset="-120"/>
              </a:rPr>
              <a:t>T              ]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20432" y="4883243"/>
            <a:ext cx="626355" cy="111738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—层业态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 algn="just">
              <a:lnSpc>
                <a:spcPct val="89000"/>
              </a:lnSpc>
            </a:pPr>
            <a:r>
              <a:rPr lang="zh-TW" sz="1200" b="1">
                <a:latin typeface="Arial" panose="020B0604020202020204"/>
                <a:ea typeface="Arial" panose="020B0604020202020204"/>
              </a:rPr>
              <a:t>180</a:t>
            </a:r>
            <a:r>
              <a:rPr lang="zh-CN" sz="1200" b="1">
                <a:latin typeface="Microsoft JhengHei" panose="020B0604030504040204" charset="-120"/>
                <a:ea typeface="Microsoft JhengHei" panose="020B0604030504040204" charset="-120"/>
              </a:rPr>
              <a:t>肝</a:t>
            </a:r>
            <a:endParaRPr lang="zh-CN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 algn="just">
              <a:lnSpc>
                <a:spcPts val="1200"/>
              </a:lnSpc>
            </a:pP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咖啡书吧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快餐零售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便利百货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轻食饮品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休闲广场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99208" y="4492739"/>
            <a:ext cx="719148" cy="18558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550">
                <a:latin typeface="MingLiU"/>
                <a:ea typeface="MingLiU"/>
              </a:rPr>
              <a:t>顷</a:t>
            </a:r>
            <a:r>
              <a:rPr lang="en-US" sz="550">
                <a:latin typeface="MingLiU"/>
              </a:rPr>
              <a:t>* </a:t>
            </a:r>
            <a:r>
              <a:rPr lang="zh-TW" sz="550">
                <a:latin typeface="MingLiU"/>
                <a:ea typeface="MingLiU"/>
              </a:rPr>
              <a:t>5</a:t>
            </a:r>
            <a:endParaRPr lang="zh-TW" sz="550">
              <a:latin typeface="MingLiU"/>
              <a:ea typeface="MingLiU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40686" y="1952524"/>
            <a:ext cx="270647" cy="104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+0.160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50865" y="2888189"/>
            <a:ext cx="456233" cy="27451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r">
              <a:lnSpc>
                <a:spcPts val="1235"/>
              </a:lnSpc>
            </a:pPr>
            <a:r>
              <a:rPr lang="en-US" sz="600">
                <a:latin typeface="Microsoft JhengHei" panose="020B0604030504040204" charset="-120"/>
              </a:rPr>
              <a:t>+0.200 </a:t>
            </a:r>
            <a:r>
              <a:rPr lang="en-US" sz="600" baseline="-25000">
                <a:latin typeface="Microsoft JhengHei" panose="020B0604030504040204" charset="-120"/>
              </a:rPr>
              <a:t>o </a:t>
            </a:r>
            <a:r>
              <a:rPr lang="en-US" sz="600">
                <a:latin typeface="Microsoft JhengHei" panose="020B0604030504040204" charset="-120"/>
              </a:rPr>
              <a:t>ft Xi</a:t>
            </a:r>
            <a:r>
              <a:rPr lang="en-US" sz="600" baseline="30000">
                <a:latin typeface="Microsoft JhengHei" panose="020B0604030504040204" charset="-120"/>
              </a:rPr>
              <a:t>2</a:t>
            </a:r>
            <a:r>
              <a:rPr lang="en-US" sz="600">
                <a:latin typeface="Microsoft JhengHei" panose="020B0604030504040204" charset="-120"/>
              </a:rPr>
              <a:t> </a:t>
            </a:r>
            <a:r>
              <a:rPr lang="zh-TW" sz="550">
                <a:latin typeface="MingLiU"/>
                <a:ea typeface="MingLiU"/>
              </a:rPr>
              <a:t>切</a:t>
            </a:r>
            <a:endParaRPr lang="zh-TW" sz="550">
              <a:latin typeface="MingLiU"/>
              <a:ea typeface="MingLiU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34531" y="4929640"/>
            <a:ext cx="282247" cy="104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+0.050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2690" y="2422290"/>
            <a:ext cx="359574" cy="20298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+ 0.200^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74432" y="2818594"/>
            <a:ext cx="413703" cy="10825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800">
                <a:latin typeface="宋体" panose="02010600030101010101" pitchFamily="2" charset="-122"/>
              </a:rPr>
              <a:t>ttKt ism</a:t>
            </a:r>
            <a:r>
              <a:rPr lang="en-US" sz="800" baseline="30000">
                <a:latin typeface="宋体" panose="02010600030101010101" pitchFamily="2" charset="-122"/>
              </a:rPr>
              <a:t>2</a:t>
            </a:r>
            <a:endParaRPr lang="en-US" sz="800" baseline="3000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10452" y="3678865"/>
            <a:ext cx="353774" cy="14498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+ 0.000</a:t>
            </a:r>
            <a:endParaRPr lang="en-US" sz="600">
              <a:latin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7210" y="445576"/>
            <a:ext cx="9217617" cy="64221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42861" y="6315559"/>
            <a:ext cx="247972" cy="10073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800">
                <a:solidFill>
                  <a:srgbClr val="7F7F7F"/>
                </a:solidFill>
                <a:latin typeface="宋体" panose="02010600030101010101" pitchFamily="2" charset="-122"/>
              </a:rPr>
              <a:t>2&amp;W</a:t>
            </a:r>
            <a:endParaRPr lang="en-US" sz="800">
              <a:solidFill>
                <a:srgbClr val="7F7F7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8227" y="891152"/>
            <a:ext cx="205352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000">
                <a:solidFill>
                  <a:srgbClr val="7F7F7F"/>
                </a:solidFill>
                <a:latin typeface="Courier New" panose="02070309020205020404"/>
                <a:ea typeface="Courier New" panose="02070309020205020404"/>
              </a:rPr>
              <a:t>:</a:t>
            </a:r>
            <a:r>
              <a:rPr lang="en-US" sz="1000">
                <a:solidFill>
                  <a:srgbClr val="7F7F7F"/>
                </a:solidFill>
                <a:latin typeface="Courier New" panose="02070309020205020404"/>
              </a:rPr>
              <a:t>m</a:t>
            </a:r>
            <a:endParaRPr lang="en-US" sz="1000">
              <a:solidFill>
                <a:srgbClr val="7F7F7F"/>
              </a:solidFill>
              <a:latin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2077" y="891152"/>
            <a:ext cx="209228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>
                <a:solidFill>
                  <a:srgbClr val="7F7F7F"/>
                </a:solidFill>
                <a:latin typeface="Arial" panose="020B0604020202020204"/>
              </a:rPr>
              <a:t>atm</a:t>
            </a:r>
            <a:endParaRPr lang="en-US" sz="100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87877" y="891152"/>
            <a:ext cx="205353" cy="10073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700">
                <a:solidFill>
                  <a:srgbClr val="7F7F7F"/>
                </a:solidFill>
                <a:latin typeface="MingLiU"/>
                <a:ea typeface="MingLiU"/>
              </a:rPr>
              <a:t>蛔</a:t>
            </a:r>
            <a:endParaRPr lang="zh-TW" sz="700">
              <a:solidFill>
                <a:srgbClr val="7F7F7F"/>
              </a:solidFill>
              <a:latin typeface="MingLiU"/>
              <a:ea typeface="MingLiU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38647" y="887277"/>
            <a:ext cx="193729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800">
                <a:solidFill>
                  <a:srgbClr val="7F7F7F"/>
                </a:solidFill>
                <a:latin typeface="宋体" panose="02010600030101010101" pitchFamily="2" charset="-122"/>
              </a:rPr>
              <a:t>15CE</a:t>
            </a:r>
            <a:endParaRPr lang="en-US" sz="800">
              <a:solidFill>
                <a:srgbClr val="7F7F7F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527223" y="4881966"/>
            <a:ext cx="623807" cy="81366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二层业态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>
              <a:lnSpc>
                <a:spcPct val="96000"/>
              </a:lnSpc>
            </a:pPr>
            <a:r>
              <a:rPr lang="zh-TW" sz="1200" b="1">
                <a:latin typeface="Arial" panose="020B0604020202020204"/>
                <a:ea typeface="Arial" panose="020B0604020202020204"/>
              </a:rPr>
              <a:t>138</a:t>
            </a:r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肝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/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餐饮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>
              <a:lnSpc>
                <a:spcPts val="1190"/>
              </a:lnSpc>
            </a:pP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生活服务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活动展览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37967" y="464949"/>
            <a:ext cx="1427782" cy="216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二层平面布置 </a:t>
            </a:r>
            <a:r>
              <a:rPr lang="zh-TW" sz="1200" b="1">
                <a:solidFill>
                  <a:srgbClr val="7F7F7F"/>
                </a:solidFill>
                <a:latin typeface="Arial" panose="020B0604020202020204"/>
                <a:ea typeface="Arial" panose="020B0604020202020204"/>
              </a:rPr>
              <a:t>(7</a:t>
            </a:r>
            <a:endParaRPr lang="zh-TW" sz="1200" b="1">
              <a:solidFill>
                <a:srgbClr val="7F7F7F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52427" y="709047"/>
            <a:ext cx="205352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700">
                <a:solidFill>
                  <a:srgbClr val="7F7F7F"/>
                </a:solidFill>
                <a:latin typeface="MingLiU"/>
                <a:ea typeface="MingLiU"/>
              </a:rPr>
              <a:t>砌</a:t>
            </a:r>
            <a:endParaRPr lang="zh-TW" sz="700">
              <a:solidFill>
                <a:srgbClr val="7F7F7F"/>
              </a:solidFill>
              <a:latin typeface="MingLiU"/>
              <a:ea typeface="MingLiU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00261" y="6129579"/>
            <a:ext cx="236349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800">
                <a:solidFill>
                  <a:srgbClr val="7F7F7F"/>
                </a:solidFill>
                <a:latin typeface="宋体" panose="02010600030101010101" pitchFamily="2" charset="-122"/>
              </a:rPr>
              <a:t>T&amp;5GQ</a:t>
            </a:r>
            <a:endParaRPr lang="en-US" sz="800">
              <a:solidFill>
                <a:srgbClr val="7F7F7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0454" y="2902057"/>
            <a:ext cx="220851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800">
                <a:solidFill>
                  <a:srgbClr val="7F7F7F"/>
                </a:solidFill>
                <a:latin typeface="宋体" panose="02010600030101010101" pitchFamily="2" charset="-122"/>
              </a:rPr>
              <a:t>1；65J</a:t>
            </a:r>
            <a:endParaRPr lang="en-US" sz="800">
              <a:solidFill>
                <a:srgbClr val="7F7F7F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82166" y="3246894"/>
            <a:ext cx="228600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800">
                <a:solidFill>
                  <a:srgbClr val="7F7F7F"/>
                </a:solidFill>
                <a:latin typeface="宋体" panose="02010600030101010101" pitchFamily="2" charset="-122"/>
              </a:rPr>
              <a:t>3.</a:t>
            </a:r>
            <a:r>
              <a:rPr lang="zh-TW" sz="800">
                <a:solidFill>
                  <a:srgbClr val="7F7F7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38 &amp;</a:t>
            </a:r>
            <a:endParaRPr lang="zh-TW" sz="80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8764" y="1459933"/>
            <a:ext cx="163078" cy="43487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31" y="465936"/>
            <a:ext cx="7742309" cy="63930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575" y="543592"/>
            <a:ext cx="314507" cy="477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819" y="6371678"/>
            <a:ext cx="881396" cy="1980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782" y="671724"/>
            <a:ext cx="1821034" cy="551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635" y="671724"/>
            <a:ext cx="4216724" cy="5513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877" y="1459933"/>
            <a:ext cx="652311" cy="43487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2280" y="1459933"/>
            <a:ext cx="116484" cy="43487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1656" y="1774440"/>
            <a:ext cx="205788" cy="403423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978802" y="1588066"/>
            <a:ext cx="213554" cy="17084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000">
                <a:latin typeface="Arial" panose="020B0604020202020204"/>
              </a:rPr>
              <a:t>(KJ</a:t>
            </a:r>
            <a:endParaRPr lang="en-US" sz="1000"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74919" y="2238435"/>
            <a:ext cx="217437" cy="43681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en-US" sz="1300">
                <a:latin typeface="Arial" panose="020B0604020202020204"/>
              </a:rPr>
              <a:t>&lt;1</a:t>
            </a:r>
            <a:endParaRPr lang="en-US" sz="1300">
              <a:latin typeface="Arial" panose="020B0604020202020204"/>
            </a:endParaRPr>
          </a:p>
          <a:p>
            <a:pPr indent="0"/>
            <a:r>
              <a:rPr lang="en-US" sz="1300">
                <a:latin typeface="Arial" panose="020B0604020202020204"/>
              </a:rPr>
              <a:t>(G)</a:t>
            </a:r>
            <a:endParaRPr lang="en-US" sz="1300">
              <a:latin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74919" y="4325442"/>
            <a:ext cx="217437" cy="21355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1300">
                <a:latin typeface="Arial" panose="020B0604020202020204"/>
              </a:rPr>
              <a:t>1</a:t>
            </a:r>
            <a:endParaRPr lang="en-US" sz="1300">
              <a:latin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522394" y="4880682"/>
            <a:ext cx="609600" cy="81538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二层业态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>
              <a:lnSpc>
                <a:spcPct val="89000"/>
              </a:lnSpc>
            </a:pPr>
            <a:r>
              <a:rPr lang="en-US" sz="1200" b="1">
                <a:latin typeface="Arial" panose="020B0604020202020204"/>
              </a:rPr>
              <a:t>138</a:t>
            </a:r>
            <a:r>
              <a:rPr lang="zh-CN" sz="1200" b="1">
                <a:latin typeface="Microsoft JhengHei" panose="020B0604030504040204" charset="-120"/>
                <a:ea typeface="Microsoft JhengHei" panose="020B0604030504040204" charset="-120"/>
              </a:rPr>
              <a:t>肝</a:t>
            </a:r>
            <a:endParaRPr lang="zh-CN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>
              <a:lnSpc>
                <a:spcPct val="105000"/>
              </a:lnSpc>
            </a:pP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餐饮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>
              <a:lnSpc>
                <a:spcPts val="1205"/>
              </a:lnSpc>
            </a:pP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生活服务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活动展览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690782" y="6029992"/>
          <a:ext cx="6507577" cy="563006"/>
        </p:xfrm>
        <a:graphic>
          <a:graphicData uri="http://schemas.openxmlformats.org/drawingml/2006/table">
            <a:tbl>
              <a:tblPr/>
              <a:tblGrid>
                <a:gridCol w="683373"/>
                <a:gridCol w="683373"/>
                <a:gridCol w="695021"/>
                <a:gridCol w="675607"/>
                <a:gridCol w="687256"/>
                <a:gridCol w="683373"/>
                <a:gridCol w="683373"/>
                <a:gridCol w="683373"/>
                <a:gridCol w="687256"/>
                <a:gridCol w="345569"/>
              </a:tblGrid>
              <a:tr h="225202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Microsoft JhengHei" panose="020B0604030504040204" charset="-120"/>
                        </a:rPr>
                        <a:t>.      </a:t>
                      </a:r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3000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Microsoft JhengHei" panose="020B0604030504040204" charset="-120"/>
                        </a:rPr>
                        <a:t>.      </a:t>
                      </a:r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5000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Microsoft JhengHei" panose="020B0604030504040204" charset="-120"/>
                        </a:rPr>
                        <a:t>.      </a:t>
                      </a:r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3000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5000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Microsoft JhengHei" panose="020B0604030504040204" charset="-120"/>
                        </a:rPr>
                        <a:t>.      </a:t>
                      </a:r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3000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R="128905" indent="0" algn="r"/>
                      <a:r>
                        <a:rPr lang="en-US" sz="600">
                          <a:latin typeface="Microsoft JhengHei" panose="020B0604030504040204" charset="-120"/>
                        </a:rPr>
                        <a:t>.</a:t>
                      </a:r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500(\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10500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182491"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28500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000">
                          <a:latin typeface="Arial" panose="020B0604020202020204"/>
                          <a:ea typeface="Arial" panose="020B0604020202020204"/>
                        </a:rPr>
                        <a:t>\</a:t>
                      </a:r>
                      <a:endParaRPr lang="zh-TW" sz="10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55312"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000">
                          <a:latin typeface="Arial" panose="020B0604020202020204"/>
                          <a:ea typeface="Arial" panose="020B0604020202020204"/>
                        </a:rPr>
                        <a:t>\</a:t>
                      </a:r>
                      <a:endParaRPr lang="zh-TW" sz="10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000">
                          <a:latin typeface="Arial" panose="020B0604020202020204"/>
                          <a:ea typeface="Arial" panose="020B0604020202020204"/>
                        </a:rPr>
                        <a:t>\</a:t>
                      </a:r>
                      <a:endParaRPr lang="zh-TW" sz="10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4183" y="462053"/>
            <a:ext cx="7823847" cy="64085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691" y="4577824"/>
            <a:ext cx="493116" cy="13550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036" y="1366746"/>
            <a:ext cx="198023" cy="419343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671368" y="656193"/>
          <a:ext cx="6515342" cy="601835"/>
        </p:xfrm>
        <a:graphic>
          <a:graphicData uri="http://schemas.openxmlformats.org/drawingml/2006/table">
            <a:tbl>
              <a:tblPr/>
              <a:tblGrid>
                <a:gridCol w="691138"/>
                <a:gridCol w="683373"/>
                <a:gridCol w="691138"/>
                <a:gridCol w="675607"/>
                <a:gridCol w="687256"/>
                <a:gridCol w="683373"/>
                <a:gridCol w="683373"/>
                <a:gridCol w="341686"/>
                <a:gridCol w="341686"/>
                <a:gridCol w="687256"/>
                <a:gridCol w="349452"/>
              </a:tblGrid>
              <a:tr h="166960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3000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600">
                          <a:solidFill>
                            <a:srgbClr val="7F7F7F"/>
                          </a:solidFill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28500</a:t>
                      </a:r>
                      <a:endParaRPr lang="zh-TW" sz="600">
                        <a:solidFill>
                          <a:srgbClr val="7F7F7F"/>
                        </a:solidFill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  <a:tr h="186374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.</a:t>
                      </a:r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1500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solidFill>
                            <a:srgbClr val="7F7F7F"/>
                          </a:solidFill>
                          <a:latin typeface="Arial" panose="020B0604020202020204"/>
                        </a:rPr>
                        <a:t>.</a:t>
                      </a:r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1500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R="52705" indent="0" algn="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1500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248499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679133" y="6006695"/>
          <a:ext cx="6511460" cy="594069"/>
        </p:xfrm>
        <a:graphic>
          <a:graphicData uri="http://schemas.openxmlformats.org/drawingml/2006/table">
            <a:tbl>
              <a:tblPr/>
              <a:tblGrid>
                <a:gridCol w="687256"/>
                <a:gridCol w="683373"/>
                <a:gridCol w="691138"/>
                <a:gridCol w="679490"/>
                <a:gridCol w="683373"/>
                <a:gridCol w="683373"/>
                <a:gridCol w="687256"/>
                <a:gridCol w="683373"/>
                <a:gridCol w="683373"/>
                <a:gridCol w="349452"/>
              </a:tblGrid>
              <a:tr h="252382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solidFill>
                            <a:srgbClr val="7F7F7F"/>
                          </a:solidFill>
                          <a:latin typeface="Arial" panose="020B0604020202020204"/>
                        </a:rPr>
                        <a:t>.      </a:t>
                      </a:r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en-US" sz="1000">
                          <a:solidFill>
                            <a:srgbClr val="7F7F7F"/>
                          </a:solidFill>
                          <a:latin typeface="Courier New" panose="02070309020205020404"/>
                        </a:rPr>
                        <a:t>3oob\</a:t>
                      </a:r>
                      <a:endParaRPr lang="en-US" sz="1000">
                        <a:solidFill>
                          <a:srgbClr val="7F7F7F"/>
                        </a:solidFill>
                        <a:latin typeface="Courier New" panose="020703090202050204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10500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  <a:tr h="178608"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600">
                          <a:solidFill>
                            <a:srgbClr val="404040"/>
                          </a:solidFill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28500</a:t>
                      </a:r>
                      <a:endParaRPr lang="zh-TW" sz="600">
                        <a:solidFill>
                          <a:srgbClr val="404040"/>
                        </a:solidFill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en-US" sz="2300">
                          <a:solidFill>
                            <a:srgbClr val="7F7F7F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2300">
                        <a:solidFill>
                          <a:srgbClr val="7F7F7F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63077"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\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0017630" y="4360387"/>
            <a:ext cx="112601" cy="13201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1000">
                <a:solidFill>
                  <a:srgbClr val="7F7F7F"/>
                </a:solidFill>
                <a:latin typeface="Arial" panose="020B0604020202020204"/>
              </a:rPr>
              <a:t>B</a:t>
            </a:r>
            <a:endParaRPr lang="en-US" sz="100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291" y="4616652"/>
            <a:ext cx="761030" cy="14754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主要交通动线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5291" y="5020463"/>
            <a:ext cx="761030" cy="1475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次要交通动线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5291" y="5381564"/>
            <a:ext cx="761030" cy="1436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主要交通节点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17630" y="5731016"/>
            <a:ext cx="116484" cy="13201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1000">
                <a:solidFill>
                  <a:srgbClr val="7F7F7F"/>
                </a:solidFill>
                <a:latin typeface="Arial" panose="020B0604020202020204"/>
              </a:rPr>
              <a:t>A</a:t>
            </a:r>
            <a:endParaRPr lang="en-US" sz="100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55291" y="5734899"/>
            <a:ext cx="761030" cy="1436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次要交通节点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24514" y="3983755"/>
            <a:ext cx="104836" cy="2019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500">
                <a:latin typeface="MingLiU"/>
                <a:ea typeface="MingLiU"/>
              </a:rPr>
              <a:t>（二）</a:t>
            </a:r>
            <a:endParaRPr lang="zh-TW" sz="500">
              <a:latin typeface="MingLiU"/>
              <a:ea typeface="MingLiU"/>
            </a:endParaRPr>
          </a:p>
          <a:p>
            <a:pPr indent="0" algn="r">
              <a:lnSpc>
                <a:spcPct val="93000"/>
              </a:lnSpc>
            </a:pPr>
            <a:r>
              <a:rPr lang="en-US" sz="1000">
                <a:solidFill>
                  <a:srgbClr val="7F7F7F"/>
                </a:solidFill>
                <a:latin typeface="Arial" panose="020B0604020202020204"/>
              </a:rPr>
              <a:t>S</a:t>
            </a:r>
            <a:endParaRPr lang="en-US" sz="100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524514" y="5008815"/>
            <a:ext cx="104836" cy="2057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en-US" sz="600">
                <a:solidFill>
                  <a:srgbClr val="7F7F7F"/>
                </a:solidFill>
                <a:latin typeface="Arial" panose="020B0604020202020204"/>
              </a:rPr>
              <a:t>g</a:t>
            </a:r>
            <a:endParaRPr lang="en-US" sz="600">
              <a:solidFill>
                <a:srgbClr val="7F7F7F"/>
              </a:solidFill>
              <a:latin typeface="Arial" panose="020B0604020202020204"/>
            </a:endParaRPr>
          </a:p>
          <a:p>
            <a:pPr indent="0" algn="just"/>
            <a:r>
              <a:rPr lang="en-US" sz="600">
                <a:solidFill>
                  <a:srgbClr val="7F7F7F"/>
                </a:solidFill>
                <a:latin typeface="Arial" panose="020B0604020202020204"/>
              </a:rPr>
              <a:t>O</a:t>
            </a:r>
            <a:endParaRPr lang="en-US" sz="600">
              <a:solidFill>
                <a:srgbClr val="7F7F7F"/>
              </a:solidFill>
              <a:latin typeface="Arial" panose="020B0604020202020204"/>
            </a:endParaRPr>
          </a:p>
          <a:p>
            <a:pPr indent="0" algn="just">
              <a:lnSpc>
                <a:spcPct val="75000"/>
              </a:lnSpc>
            </a:pPr>
            <a:r>
              <a:rPr lang="zh-TW" sz="600">
                <a:solidFill>
                  <a:srgbClr val="7F7F7F"/>
                </a:solidFill>
                <a:latin typeface="Arial" panose="020B0604020202020204"/>
                <a:ea typeface="Arial" panose="020B0604020202020204"/>
              </a:rPr>
              <a:t>9</a:t>
            </a:r>
            <a:endParaRPr lang="zh-TW" sz="600">
              <a:solidFill>
                <a:srgbClr val="7F7F7F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07006" y="3506170"/>
            <a:ext cx="100953" cy="20578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2000">
                <a:solidFill>
                  <a:srgbClr val="7F7F7F"/>
                </a:solidFill>
                <a:latin typeface="Arial" panose="020B0604020202020204"/>
              </a:rPr>
              <a:t>i</a:t>
            </a:r>
            <a:endParaRPr lang="en-US" sz="200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8583" y="539709"/>
            <a:ext cx="139781" cy="139781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北</a:t>
            </a:r>
            <a:endParaRPr lang="zh-TW" sz="900">
              <a:latin typeface="MingLiU"/>
              <a:ea typeface="MingLiU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982685" y="2055943"/>
            <a:ext cx="194140" cy="594069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en-US" sz="1600">
                <a:solidFill>
                  <a:srgbClr val="404040"/>
                </a:solidFill>
                <a:latin typeface="Microsoft JhengHei" panose="020B0604030504040204" charset="-120"/>
              </a:rPr>
              <a:t>®</a:t>
            </a:r>
            <a:r>
              <a:rPr lang="en-US" sz="1600">
                <a:solidFill>
                  <a:srgbClr val="7F7F7F"/>
                </a:solidFill>
                <a:latin typeface="Microsoft JhengHei" panose="020B0604030504040204" charset="-120"/>
              </a:rPr>
              <a:t>®s</a:t>
            </a:r>
            <a:endParaRPr lang="en-US" sz="1600">
              <a:solidFill>
                <a:srgbClr val="7F7F7F"/>
              </a:solidFill>
              <a:latin typeface="Microsoft JhengHei" panose="020B060403050404020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20631" y="1428871"/>
            <a:ext cx="128133" cy="1844331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zh-TW" sz="750">
                <a:solidFill>
                  <a:srgbClr val="362814"/>
                </a:solidFill>
                <a:latin typeface="Microsoft JhengHei" panose="020B0604030504040204" charset="-120"/>
                <a:ea typeface="Microsoft JhengHei" panose="020B0604030504040204" charset="-120"/>
              </a:rPr>
              <a:t>81</a:t>
            </a:r>
            <a:r>
              <a:rPr lang="zh-TW" sz="750">
                <a:solidFill>
                  <a:srgbClr val="7F7F7F"/>
                </a:solidFill>
                <a:latin typeface="Microsoft JhengHei" panose="020B0604030504040204" charset="-120"/>
                <a:ea typeface="Microsoft JhengHei" panose="020B0604030504040204" charset="-120"/>
              </a:rPr>
              <a:t>0</a:t>
            </a:r>
            <a:r>
              <a:rPr lang="zh-TW" sz="1300">
                <a:solidFill>
                  <a:srgbClr val="362814"/>
                </a:solidFill>
                <a:latin typeface="MingLiU"/>
                <a:ea typeface="MingLiU"/>
              </a:rPr>
              <a:t>二 </a:t>
            </a:r>
            <a:r>
              <a:rPr lang="en-US" sz="750">
                <a:solidFill>
                  <a:srgbClr val="7F7F7F"/>
                </a:solidFill>
                <a:latin typeface="Microsoft JhengHei" panose="020B0604030504040204" charset="-120"/>
              </a:rPr>
              <a:t>W </a:t>
            </a:r>
            <a:r>
              <a:rPr lang="en-US" sz="750">
                <a:latin typeface="Microsoft JhengHei" panose="020B0604030504040204" charset="-120"/>
              </a:rPr>
              <a:t>f</a:t>
            </a:r>
            <a:r>
              <a:rPr lang="en-US" sz="750">
                <a:solidFill>
                  <a:srgbClr val="7F7F7F"/>
                </a:solidFill>
                <a:latin typeface="Microsoft JhengHei" panose="020B0604030504040204" charset="-120"/>
              </a:rPr>
              <a:t>gl</a:t>
            </a:r>
            <a:r>
              <a:rPr lang="en-US" sz="750">
                <a:solidFill>
                  <a:srgbClr val="362814"/>
                </a:solidFill>
                <a:latin typeface="Microsoft JhengHei" panose="020B0604030504040204" charset="-120"/>
              </a:rPr>
              <a:t>ES</a:t>
            </a:r>
            <a:r>
              <a:rPr lang="en-US" sz="750">
                <a:solidFill>
                  <a:srgbClr val="7F7F7F"/>
                </a:solidFill>
                <a:latin typeface="Microsoft JhengHei" panose="020B0604030504040204" charset="-120"/>
              </a:rPr>
              <a:t>sl</a:t>
            </a:r>
            <a:r>
              <a:rPr lang="en-US" sz="750">
                <a:solidFill>
                  <a:srgbClr val="362814"/>
                </a:solidFill>
                <a:latin typeface="Microsoft JhengHei" panose="020B0604030504040204" charset="-120"/>
              </a:rPr>
              <a:t>Lf </a:t>
            </a:r>
            <a:r>
              <a:rPr lang="zh-TW" sz="1300">
                <a:solidFill>
                  <a:srgbClr val="7F7F7F"/>
                </a:solidFill>
                <a:latin typeface="MingLiU"/>
                <a:ea typeface="MingLiU"/>
              </a:rPr>
              <a:t>員</a:t>
            </a:r>
            <a:endParaRPr lang="zh-TW" sz="1300">
              <a:solidFill>
                <a:srgbClr val="7F7F7F"/>
              </a:solidFill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196" y="472698"/>
            <a:ext cx="7791773" cy="63310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579" y="546315"/>
            <a:ext cx="1429719" cy="53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447" y="6354305"/>
            <a:ext cx="879529" cy="1976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51030" y="5199681"/>
            <a:ext cx="774915" cy="52694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主要交通动线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/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主要交通节点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5" y="416990"/>
            <a:ext cx="12652674" cy="73568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PP_MARK_KEY" val="e4cfd3e2-76e8-4f95-aba1-600ff3a700f3"/>
  <p:tag name="COMMONDATA" val="eyJoZGlkIjoiMTJmM2YwNDU2ZGQ3YmI5ZWUwMDhlZWMwZTU3MmRlNz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WPS 演示</Application>
  <PresentationFormat/>
  <Paragraphs>277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Microsoft Tai Le</vt:lpstr>
      <vt:lpstr>Arial</vt:lpstr>
      <vt:lpstr>黑体</vt:lpstr>
      <vt:lpstr>Times New Roman</vt:lpstr>
      <vt:lpstr>MingLiU</vt:lpstr>
      <vt:lpstr>Segoe Print</vt:lpstr>
      <vt:lpstr>Microsoft JhengHei</vt:lpstr>
      <vt:lpstr>Courier New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威</cp:lastModifiedBy>
  <cp:revision>1</cp:revision>
  <dcterms:created xsi:type="dcterms:W3CDTF">2023-06-29T05:50:31Z</dcterms:created>
  <dcterms:modified xsi:type="dcterms:W3CDTF">2023-06-29T05:50:31Z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3BE4B09E043D474DBE2F774E97F4273F_12</vt:lpwstr>
  </property>
  <property fmtid="{D5CDD505-2E9C-101B-9397-08002B2CF9AE}" pid="3" name="KSOProductBuildVer">
    <vt:lpwstr>2052-11.1.0.14309</vt:lpwstr>
  </property>
</Properties>
</file>